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23"/>
  </p:notesMasterIdLst>
  <p:handoutMasterIdLst>
    <p:handoutMasterId r:id="rId24"/>
  </p:handoutMasterIdLst>
  <p:sldIdLst>
    <p:sldId id="256" r:id="rId5"/>
    <p:sldId id="267" r:id="rId6"/>
    <p:sldId id="264" r:id="rId7"/>
    <p:sldId id="266" r:id="rId8"/>
    <p:sldId id="265" r:id="rId9"/>
    <p:sldId id="270" r:id="rId10"/>
    <p:sldId id="271" r:id="rId11"/>
    <p:sldId id="272" r:id="rId12"/>
    <p:sldId id="273" r:id="rId13"/>
    <p:sldId id="274" r:id="rId14"/>
    <p:sldId id="275" r:id="rId15"/>
    <p:sldId id="276" r:id="rId16"/>
    <p:sldId id="277" r:id="rId17"/>
    <p:sldId id="278" r:id="rId18"/>
    <p:sldId id="281" r:id="rId19"/>
    <p:sldId id="279" r:id="rId20"/>
    <p:sldId id="280" r:id="rId21"/>
    <p:sldId id="26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5" autoAdjust="0"/>
  </p:normalViewPr>
  <p:slideViewPr>
    <p:cSldViewPr snapToGrid="0">
      <p:cViewPr varScale="1">
        <p:scale>
          <a:sx n="80" d="100"/>
          <a:sy n="80" d="100"/>
        </p:scale>
        <p:origin x="58" y="82"/>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pt>
    <dgm:pt modelId="{81BEB84D-9A77-49C6-9301-B3359FCAC75F}">
      <dgm:prSet phldrT="[Text]"/>
      <dgm:spPr/>
      <dgm:t>
        <a:bodyPr/>
        <a:lstStyle/>
        <a:p>
          <a:pPr>
            <a:lnSpc>
              <a:spcPct val="100000"/>
            </a:lnSpc>
          </a:pPr>
          <a:endParaRPr lang="en-US" dirty="0"/>
        </a:p>
        <a:p>
          <a:pPr>
            <a:lnSpc>
              <a:spcPct val="100000"/>
            </a:lnSpc>
          </a:pPr>
          <a:r>
            <a:rPr lang="en-US" dirty="0"/>
            <a:t>Motor function</a:t>
          </a:r>
        </a:p>
      </dgm:t>
    </dgm:pt>
    <dgm:pt modelId="{AE4D0D43-0332-4F79-8D35-BCD8C10758AE}" type="parTrans" cxnId="{420EF6C4-7321-43BE-A2FC-253606B1E06A}">
      <dgm:prSet/>
      <dgm:spPr/>
      <dgm:t>
        <a:bodyPr/>
        <a:lstStyle/>
        <a:p>
          <a:endParaRPr lang="en-US"/>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pPr>
            <a:lnSpc>
              <a:spcPct val="100000"/>
            </a:lnSpc>
          </a:pPr>
          <a:r>
            <a:rPr lang="en-US" dirty="0"/>
            <a:t>Reflex function</a:t>
          </a:r>
        </a:p>
      </dgm:t>
    </dgm:pt>
    <dgm:pt modelId="{6E0A40FA-1B79-4089-8B9A-3BA22865FE4E}" type="parTrans" cxnId="{516EC545-1971-48B3-978C-4756FCDCCFD9}">
      <dgm:prSet/>
      <dgm:spPr/>
      <dgm:t>
        <a:bodyPr/>
        <a:lstStyle/>
        <a:p>
          <a:endParaRPr lang="en-US"/>
        </a:p>
      </dgm:t>
    </dgm:pt>
    <dgm:pt modelId="{1CEF1965-C516-4C44-BAE3-2FA3F5116930}" type="sibTrans" cxnId="{516EC545-1971-48B3-978C-4756FCDCCFD9}">
      <dgm:prSet/>
      <dgm:spPr/>
      <dgm:t>
        <a:bodyPr/>
        <a:lstStyle/>
        <a:p>
          <a:endParaRPr lang="en-US"/>
        </a:p>
      </dgm:t>
    </dgm:pt>
    <dgm:pt modelId="{4AF52931-E4CA-4429-AACB-B8747CDB2409}">
      <dgm:prSet phldrT="[Text]"/>
      <dgm:spPr/>
      <dgm:t>
        <a:bodyPr/>
        <a:lstStyle/>
        <a:p>
          <a:pPr>
            <a:lnSpc>
              <a:spcPct val="100000"/>
            </a:lnSpc>
          </a:pPr>
          <a:r>
            <a:rPr lang="en-US" dirty="0"/>
            <a:t>Sensory function</a:t>
          </a:r>
        </a:p>
      </dgm:t>
    </dgm:pt>
    <dgm:pt modelId="{D86AF01C-9CBC-41F8-9354-48CD82BDFDC9}" type="sibTrans" cxnId="{F82329C8-C3B2-4E9B-9033-528488D72705}">
      <dgm:prSet/>
      <dgm:spPr/>
      <dgm:t>
        <a:bodyPr/>
        <a:lstStyle/>
        <a:p>
          <a:endParaRPr lang="en-US"/>
        </a:p>
      </dgm:t>
    </dgm:pt>
    <dgm:pt modelId="{67B2FC97-2FAE-4EFE-9DEE-E4216C657F35}" type="parTrans" cxnId="{F82329C8-C3B2-4E9B-9033-528488D72705}">
      <dgm:prSet/>
      <dgm:spPr/>
      <dgm:t>
        <a:bodyPr/>
        <a:lstStyle/>
        <a:p>
          <a:endParaRPr lang="en-US"/>
        </a:p>
      </dgm:t>
    </dgm:pt>
    <dgm:pt modelId="{6F4DA4D9-01DC-439B-8F27-AAA47846B277}" type="pres">
      <dgm:prSet presAssocID="{C7720856-93F0-4CC7-B7FD-2466914A11D4}" presName="root" presStyleCnt="0">
        <dgm:presLayoutVars>
          <dgm:dir/>
          <dgm:resizeHandles val="exact"/>
        </dgm:presLayoutVars>
      </dgm:prSet>
      <dgm:spPr/>
    </dgm:pt>
    <dgm:pt modelId="{7BD98E3C-315B-4C9C-8D58-D6DB162B58F8}" type="pres">
      <dgm:prSet presAssocID="{4AF52931-E4CA-4429-AACB-B8747CDB2409}" presName="compNode" presStyleCnt="0"/>
      <dgm:spPr/>
    </dgm:pt>
    <dgm:pt modelId="{DD5F79B1-3C2C-4604-AC16-19B868C74020}" type="pres">
      <dgm:prSet presAssocID="{4AF52931-E4CA-4429-AACB-B8747CDB2409}" presName="bgRect" presStyleLbl="bgShp" presStyleIdx="0" presStyleCnt="3"/>
      <dgm:spPr/>
    </dgm:pt>
    <dgm:pt modelId="{B949D2F1-162D-4D02-A732-D01345E22AA4}" type="pres">
      <dgm:prSet presAssocID="{4AF52931-E4CA-4429-AACB-B8747CDB240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B131C359-49F1-4CB8-8E9B-1B1386A2778B}" type="pres">
      <dgm:prSet presAssocID="{4AF52931-E4CA-4429-AACB-B8747CDB2409}" presName="spaceRect" presStyleCnt="0"/>
      <dgm:spPr/>
    </dgm:pt>
    <dgm:pt modelId="{F8F5240A-0D85-485B-9D93-407D1FFAF913}" type="pres">
      <dgm:prSet presAssocID="{4AF52931-E4CA-4429-AACB-B8747CDB2409}" presName="parTx" presStyleLbl="revTx" presStyleIdx="0" presStyleCnt="3">
        <dgm:presLayoutVars>
          <dgm:chMax val="0"/>
          <dgm:chPref val="0"/>
        </dgm:presLayoutVars>
      </dgm:prSet>
      <dgm:spPr/>
    </dgm:pt>
    <dgm:pt modelId="{D8ABCEC2-390B-429B-9081-E082DA5D0427}" type="pres">
      <dgm:prSet presAssocID="{D86AF01C-9CBC-41F8-9354-48CD82BDFDC9}" presName="sibTrans" presStyleCnt="0"/>
      <dgm:spPr/>
    </dgm:pt>
    <dgm:pt modelId="{F2D54F12-8080-4E0C-BD80-92EA1630D084}" type="pres">
      <dgm:prSet presAssocID="{81BEB84D-9A77-49C6-9301-B3359FCAC75F}" presName="compNode" presStyleCnt="0"/>
      <dgm:spPr/>
    </dgm:pt>
    <dgm:pt modelId="{CBA0401E-7684-42C8-839E-D801768D883C}" type="pres">
      <dgm:prSet presAssocID="{81BEB84D-9A77-49C6-9301-B3359FCAC75F}" presName="bgRect" presStyleLbl="bgShp" presStyleIdx="1" presStyleCnt="3"/>
      <dgm:spPr/>
    </dgm:pt>
    <dgm:pt modelId="{EF3B2503-2995-401B-AD2A-8687192014FC}" type="pres">
      <dgm:prSet presAssocID="{81BEB84D-9A77-49C6-9301-B3359FCAC7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69262E9A-AC8B-4E45-B562-DDB0B7EF679B}" type="pres">
      <dgm:prSet presAssocID="{81BEB84D-9A77-49C6-9301-B3359FCAC75F}" presName="spaceRect" presStyleCnt="0"/>
      <dgm:spPr/>
    </dgm:pt>
    <dgm:pt modelId="{686301C7-6BD3-4366-8AD9-2496B2EDF77C}" type="pres">
      <dgm:prSet presAssocID="{81BEB84D-9A77-49C6-9301-B3359FCAC75F}" presName="parTx" presStyleLbl="revTx" presStyleIdx="1" presStyleCnt="3">
        <dgm:presLayoutVars>
          <dgm:chMax val="0"/>
          <dgm:chPref val="0"/>
        </dgm:presLayoutVars>
      </dgm:prSet>
      <dgm:spPr/>
    </dgm:pt>
    <dgm:pt modelId="{6ED4671C-AA9A-4E39-8821-8479FB442A42}" type="pres">
      <dgm:prSet presAssocID="{5D260F18-25D2-4074-87F1-7E78DDA61C58}" presName="sibTrans" presStyleCnt="0"/>
      <dgm:spPr/>
    </dgm:pt>
    <dgm:pt modelId="{73B0EF57-FE6C-4349-B546-40C4671BE0AF}" type="pres">
      <dgm:prSet presAssocID="{BFF9359E-E9B1-4B73-BACC-2C7988765B16}" presName="compNode" presStyleCnt="0"/>
      <dgm:spPr/>
    </dgm:pt>
    <dgm:pt modelId="{5865A6BD-F99C-4927-AA71-14438D8BD5FD}" type="pres">
      <dgm:prSet presAssocID="{BFF9359E-E9B1-4B73-BACC-2C7988765B16}" presName="bgRect" presStyleLbl="bgShp" presStyleIdx="2" presStyleCnt="3"/>
      <dgm:spPr/>
    </dgm:pt>
    <dgm:pt modelId="{F7573F21-6CA6-4D82-A5B8-20E46E8BAE44}" type="pres">
      <dgm:prSet presAssocID="{BFF9359E-E9B1-4B73-BACC-2C7988765B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CFA2DEF1-3E86-45A4-93DF-3F3524CE8FA1}" type="pres">
      <dgm:prSet presAssocID="{BFF9359E-E9B1-4B73-BACC-2C7988765B16}" presName="spaceRect" presStyleCnt="0"/>
      <dgm:spPr/>
    </dgm:pt>
    <dgm:pt modelId="{3A277CF8-63F3-4E73-9A0E-6D37315945D9}" type="pres">
      <dgm:prSet presAssocID="{BFF9359E-E9B1-4B73-BACC-2C7988765B16}" presName="parTx" presStyleLbl="revTx" presStyleIdx="2" presStyleCnt="3">
        <dgm:presLayoutVars>
          <dgm:chMax val="0"/>
          <dgm:chPref val="0"/>
        </dgm:presLayoutVars>
      </dgm:prSet>
      <dgm:spPr/>
    </dgm:pt>
  </dgm:ptLst>
  <dgm:cxnLst>
    <dgm:cxn modelId="{157D760D-D278-416A-8A95-E1E5E1AC50DD}" type="presOf" srcId="{BFF9359E-E9B1-4B73-BACC-2C7988765B16}" destId="{3A277CF8-63F3-4E73-9A0E-6D37315945D9}" srcOrd="0" destOrd="0" presId="urn:microsoft.com/office/officeart/2018/2/layout/IconVerticalSolidList"/>
    <dgm:cxn modelId="{0FB2B426-F0E1-46AC-8877-C6BC9AFEAA79}" type="presOf" srcId="{81BEB84D-9A77-49C6-9301-B3359FCAC75F}" destId="{686301C7-6BD3-4366-8AD9-2496B2EDF77C}" srcOrd="0" destOrd="0" presId="urn:microsoft.com/office/officeart/2018/2/layout/IconVerticalSolidList"/>
    <dgm:cxn modelId="{E35E8428-56F2-46AB-9E50-4261F022E415}" type="presOf" srcId="{4AF52931-E4CA-4429-AACB-B8747CDB2409}" destId="{F8F5240A-0D85-485B-9D93-407D1FFAF913}" srcOrd="0" destOrd="0" presId="urn:microsoft.com/office/officeart/2018/2/layout/IconVerticalSolidList"/>
    <dgm:cxn modelId="{516EC545-1971-48B3-978C-4756FCDCCFD9}" srcId="{C7720856-93F0-4CC7-B7FD-2466914A11D4}" destId="{BFF9359E-E9B1-4B73-BACC-2C7988765B16}" srcOrd="2" destOrd="0" parTransId="{6E0A40FA-1B79-4089-8B9A-3BA22865FE4E}" sibTransId="{1CEF1965-C516-4C44-BAE3-2FA3F5116930}"/>
    <dgm:cxn modelId="{9AA0145A-3FA6-4E40-B6CD-6DB3507FF368}" type="presOf" srcId="{C7720856-93F0-4CC7-B7FD-2466914A11D4}" destId="{6F4DA4D9-01DC-439B-8F27-AAA47846B277}" srcOrd="0" destOrd="0" presId="urn:microsoft.com/office/officeart/2018/2/layout/IconVerticalSolidList"/>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AFECB7CA-4E50-4F60-A6FB-C3816E8CAB87}" type="presParOf" srcId="{6F4DA4D9-01DC-439B-8F27-AAA47846B277}" destId="{7BD98E3C-315B-4C9C-8D58-D6DB162B58F8}" srcOrd="0" destOrd="0" presId="urn:microsoft.com/office/officeart/2018/2/layout/IconVerticalSolidList"/>
    <dgm:cxn modelId="{A2217810-9D1C-4BC7-BE87-D83BE419F7B1}" type="presParOf" srcId="{7BD98E3C-315B-4C9C-8D58-D6DB162B58F8}" destId="{DD5F79B1-3C2C-4604-AC16-19B868C74020}" srcOrd="0" destOrd="0" presId="urn:microsoft.com/office/officeart/2018/2/layout/IconVerticalSolidList"/>
    <dgm:cxn modelId="{30B94466-A785-41BF-BAD4-03A089615086}" type="presParOf" srcId="{7BD98E3C-315B-4C9C-8D58-D6DB162B58F8}" destId="{B949D2F1-162D-4D02-A732-D01345E22AA4}" srcOrd="1" destOrd="0" presId="urn:microsoft.com/office/officeart/2018/2/layout/IconVerticalSolidList"/>
    <dgm:cxn modelId="{FFB8D8B5-5828-46DD-BA77-13638195E4D6}" type="presParOf" srcId="{7BD98E3C-315B-4C9C-8D58-D6DB162B58F8}" destId="{B131C359-49F1-4CB8-8E9B-1B1386A2778B}" srcOrd="2" destOrd="0" presId="urn:microsoft.com/office/officeart/2018/2/layout/IconVerticalSolidList"/>
    <dgm:cxn modelId="{11227E96-FF77-4F39-8B07-07E8611C740D}" type="presParOf" srcId="{7BD98E3C-315B-4C9C-8D58-D6DB162B58F8}" destId="{F8F5240A-0D85-485B-9D93-407D1FFAF913}" srcOrd="3" destOrd="0" presId="urn:microsoft.com/office/officeart/2018/2/layout/IconVerticalSolidList"/>
    <dgm:cxn modelId="{FFC4B6D5-9F56-4405-843A-09B40CA888A3}" type="presParOf" srcId="{6F4DA4D9-01DC-439B-8F27-AAA47846B277}" destId="{D8ABCEC2-390B-429B-9081-E082DA5D0427}" srcOrd="1" destOrd="0" presId="urn:microsoft.com/office/officeart/2018/2/layout/IconVerticalSolidList"/>
    <dgm:cxn modelId="{16ACC83C-7034-4747-BC5D-1E635B3C6CE7}" type="presParOf" srcId="{6F4DA4D9-01DC-439B-8F27-AAA47846B277}" destId="{F2D54F12-8080-4E0C-BD80-92EA1630D084}" srcOrd="2" destOrd="0" presId="urn:microsoft.com/office/officeart/2018/2/layout/IconVerticalSolidList"/>
    <dgm:cxn modelId="{8B276A48-7CBD-4E21-9430-CF0A09D6C0BD}" type="presParOf" srcId="{F2D54F12-8080-4E0C-BD80-92EA1630D084}" destId="{CBA0401E-7684-42C8-839E-D801768D883C}" srcOrd="0" destOrd="0" presId="urn:microsoft.com/office/officeart/2018/2/layout/IconVerticalSolidList"/>
    <dgm:cxn modelId="{F08383BF-FD60-4A49-AD77-65D910EFB252}" type="presParOf" srcId="{F2D54F12-8080-4E0C-BD80-92EA1630D084}" destId="{EF3B2503-2995-401B-AD2A-8687192014FC}" srcOrd="1" destOrd="0" presId="urn:microsoft.com/office/officeart/2018/2/layout/IconVerticalSolidList"/>
    <dgm:cxn modelId="{9D8D1D89-E527-4484-AD56-92A94FED0B6C}" type="presParOf" srcId="{F2D54F12-8080-4E0C-BD80-92EA1630D084}" destId="{69262E9A-AC8B-4E45-B562-DDB0B7EF679B}" srcOrd="2" destOrd="0" presId="urn:microsoft.com/office/officeart/2018/2/layout/IconVerticalSolidList"/>
    <dgm:cxn modelId="{6BE50CC8-CADE-45A7-BC96-23D75538F39A}" type="presParOf" srcId="{F2D54F12-8080-4E0C-BD80-92EA1630D084}" destId="{686301C7-6BD3-4366-8AD9-2496B2EDF77C}" srcOrd="3" destOrd="0" presId="urn:microsoft.com/office/officeart/2018/2/layout/IconVerticalSolidList"/>
    <dgm:cxn modelId="{159D78D4-1170-4693-834B-E3B0A1E5AA76}" type="presParOf" srcId="{6F4DA4D9-01DC-439B-8F27-AAA47846B277}" destId="{6ED4671C-AA9A-4E39-8821-8479FB442A42}" srcOrd="3" destOrd="0" presId="urn:microsoft.com/office/officeart/2018/2/layout/IconVerticalSolidList"/>
    <dgm:cxn modelId="{0E014224-8D52-4573-89D1-F50AF2BE6748}" type="presParOf" srcId="{6F4DA4D9-01DC-439B-8F27-AAA47846B277}" destId="{73B0EF57-FE6C-4349-B546-40C4671BE0AF}" srcOrd="4" destOrd="0" presId="urn:microsoft.com/office/officeart/2018/2/layout/IconVerticalSolidList"/>
    <dgm:cxn modelId="{ACBC9EF5-3D90-4A12-AA98-CAAF2742426F}" type="presParOf" srcId="{73B0EF57-FE6C-4349-B546-40C4671BE0AF}" destId="{5865A6BD-F99C-4927-AA71-14438D8BD5FD}" srcOrd="0" destOrd="0" presId="urn:microsoft.com/office/officeart/2018/2/layout/IconVerticalSolidList"/>
    <dgm:cxn modelId="{528DEE1A-B9B3-44B7-9915-05F053EAB214}" type="presParOf" srcId="{73B0EF57-FE6C-4349-B546-40C4671BE0AF}" destId="{F7573F21-6CA6-4D82-A5B8-20E46E8BAE44}" srcOrd="1" destOrd="0" presId="urn:microsoft.com/office/officeart/2018/2/layout/IconVerticalSolidList"/>
    <dgm:cxn modelId="{BBB56E6E-28C7-4B11-9E9C-87BF204F01B2}" type="presParOf" srcId="{73B0EF57-FE6C-4349-B546-40C4671BE0AF}" destId="{CFA2DEF1-3E86-45A4-93DF-3F3524CE8FA1}" srcOrd="2" destOrd="0" presId="urn:microsoft.com/office/officeart/2018/2/layout/IconVerticalSolidList"/>
    <dgm:cxn modelId="{109CAEC4-7E84-44CD-AC12-5A4173227651}" type="presParOf" srcId="{73B0EF57-FE6C-4349-B546-40C4671BE0AF}" destId="{3A277CF8-63F3-4E73-9A0E-6D37315945D9}"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0AE9B6-F426-4313-AEBC-8D8E6D9C9209}"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9EDF6152-DECA-412F-9C52-6081102EF812}">
      <dgm:prSet/>
      <dgm:spPr/>
      <dgm:t>
        <a:bodyPr/>
        <a:lstStyle/>
        <a:p>
          <a:r>
            <a:rPr lang="en-US"/>
            <a:t>Regardless of the level of cognition and ability to participate due to that all patients can be tested for the determine cerebral and brainstem function</a:t>
          </a:r>
        </a:p>
      </dgm:t>
    </dgm:pt>
    <dgm:pt modelId="{6AE2E699-D6BB-4279-B102-74244D606F5C}" type="parTrans" cxnId="{7CBD43D8-8D1B-4977-8D92-9697D0CB8A19}">
      <dgm:prSet/>
      <dgm:spPr/>
      <dgm:t>
        <a:bodyPr/>
        <a:lstStyle/>
        <a:p>
          <a:endParaRPr lang="en-US"/>
        </a:p>
      </dgm:t>
    </dgm:pt>
    <dgm:pt modelId="{DF2BB4C7-DD29-40B4-AD11-44B4F4B483EE}" type="sibTrans" cxnId="{7CBD43D8-8D1B-4977-8D92-9697D0CB8A19}">
      <dgm:prSet/>
      <dgm:spPr/>
      <dgm:t>
        <a:bodyPr/>
        <a:lstStyle/>
        <a:p>
          <a:endParaRPr lang="en-US"/>
        </a:p>
      </dgm:t>
    </dgm:pt>
    <dgm:pt modelId="{3D57141B-72D3-4C6C-ACC9-7D9F076A4FDB}">
      <dgm:prSet/>
      <dgm:spPr/>
      <dgm:t>
        <a:bodyPr/>
        <a:lstStyle/>
        <a:p>
          <a:r>
            <a:rPr lang="en-US"/>
            <a:t>These can still be assessed:</a:t>
          </a:r>
        </a:p>
      </dgm:t>
    </dgm:pt>
    <dgm:pt modelId="{8456408F-7531-418C-A5E9-6BCBE93C0AE2}" type="parTrans" cxnId="{7377EA26-6D20-43B2-9184-834A60128F83}">
      <dgm:prSet/>
      <dgm:spPr/>
      <dgm:t>
        <a:bodyPr/>
        <a:lstStyle/>
        <a:p>
          <a:endParaRPr lang="en-US"/>
        </a:p>
      </dgm:t>
    </dgm:pt>
    <dgm:pt modelId="{5689340B-2BC8-43A9-9B69-0A3C0F947C2A}" type="sibTrans" cxnId="{7377EA26-6D20-43B2-9184-834A60128F83}">
      <dgm:prSet/>
      <dgm:spPr/>
      <dgm:t>
        <a:bodyPr/>
        <a:lstStyle/>
        <a:p>
          <a:endParaRPr lang="en-US"/>
        </a:p>
      </dgm:t>
    </dgm:pt>
    <dgm:pt modelId="{6B9E631E-BEE4-43C1-B897-07412225C95C}">
      <dgm:prSet/>
      <dgm:spPr/>
      <dgm:t>
        <a:bodyPr/>
        <a:lstStyle/>
        <a:p>
          <a:r>
            <a:rPr lang="en-US"/>
            <a:t>CNIII: oculomotor (pupillary reflex)</a:t>
          </a:r>
        </a:p>
      </dgm:t>
    </dgm:pt>
    <dgm:pt modelId="{EE8A088E-6FF0-4DDF-9541-BB348782CFE7}" type="parTrans" cxnId="{39896507-7433-4AD8-9DB9-8C20B01D24AE}">
      <dgm:prSet/>
      <dgm:spPr/>
      <dgm:t>
        <a:bodyPr/>
        <a:lstStyle/>
        <a:p>
          <a:endParaRPr lang="en-US"/>
        </a:p>
      </dgm:t>
    </dgm:pt>
    <dgm:pt modelId="{DF6C22B1-24A5-4130-9872-93615FD20A66}" type="sibTrans" cxnId="{39896507-7433-4AD8-9DB9-8C20B01D24AE}">
      <dgm:prSet/>
      <dgm:spPr/>
      <dgm:t>
        <a:bodyPr/>
        <a:lstStyle/>
        <a:p>
          <a:endParaRPr lang="en-US"/>
        </a:p>
      </dgm:t>
    </dgm:pt>
    <dgm:pt modelId="{00E27F91-35C2-496E-85A8-46135AA88FE6}">
      <dgm:prSet/>
      <dgm:spPr/>
      <dgm:t>
        <a:bodyPr/>
        <a:lstStyle/>
        <a:p>
          <a:r>
            <a:rPr lang="en-US"/>
            <a:t>CN V: Trigeminal (corneal reflex)</a:t>
          </a:r>
        </a:p>
      </dgm:t>
    </dgm:pt>
    <dgm:pt modelId="{F2284C33-A2D4-46DF-85DD-8D0E76F29404}" type="parTrans" cxnId="{CB6F099B-2166-439D-98F1-27BAFDA7F8AB}">
      <dgm:prSet/>
      <dgm:spPr/>
      <dgm:t>
        <a:bodyPr/>
        <a:lstStyle/>
        <a:p>
          <a:endParaRPr lang="en-US"/>
        </a:p>
      </dgm:t>
    </dgm:pt>
    <dgm:pt modelId="{619A4502-62A3-43DD-8582-38424F0C6E28}" type="sibTrans" cxnId="{CB6F099B-2166-439D-98F1-27BAFDA7F8AB}">
      <dgm:prSet/>
      <dgm:spPr/>
      <dgm:t>
        <a:bodyPr/>
        <a:lstStyle/>
        <a:p>
          <a:endParaRPr lang="en-US"/>
        </a:p>
      </dgm:t>
    </dgm:pt>
    <dgm:pt modelId="{1DA9F8B8-12FB-4FA4-9130-DB12E1811B48}">
      <dgm:prSet/>
      <dgm:spPr/>
      <dgm:t>
        <a:bodyPr/>
        <a:lstStyle/>
        <a:p>
          <a:r>
            <a:rPr lang="en-US"/>
            <a:t>CN IX : Glossopharyngeal (gag reflex)</a:t>
          </a:r>
        </a:p>
      </dgm:t>
    </dgm:pt>
    <dgm:pt modelId="{023F0E5D-2236-40BA-AD92-FACAA9442AC5}" type="parTrans" cxnId="{9FEB1AD9-B4F7-4723-8432-064C70DB751C}">
      <dgm:prSet/>
      <dgm:spPr/>
      <dgm:t>
        <a:bodyPr/>
        <a:lstStyle/>
        <a:p>
          <a:endParaRPr lang="en-US"/>
        </a:p>
      </dgm:t>
    </dgm:pt>
    <dgm:pt modelId="{95F1D734-B1B2-489C-AC19-CD56CAEB5691}" type="sibTrans" cxnId="{9FEB1AD9-B4F7-4723-8432-064C70DB751C}">
      <dgm:prSet/>
      <dgm:spPr/>
      <dgm:t>
        <a:bodyPr/>
        <a:lstStyle/>
        <a:p>
          <a:endParaRPr lang="en-US"/>
        </a:p>
      </dgm:t>
    </dgm:pt>
    <dgm:pt modelId="{6F42DC1D-0F98-4EAE-9E9E-A24D1B5E46CA}">
      <dgm:prSet/>
      <dgm:spPr/>
      <dgm:t>
        <a:bodyPr/>
        <a:lstStyle/>
        <a:p>
          <a:r>
            <a:rPr lang="en-US"/>
            <a:t>CN Xii: hypoglossal (cough reflex)</a:t>
          </a:r>
        </a:p>
      </dgm:t>
    </dgm:pt>
    <dgm:pt modelId="{9B4583CB-2D47-471E-8E50-B133E40E0AC4}" type="parTrans" cxnId="{82AC601A-EC11-4B6B-AFAB-6FD0DEC01C4D}">
      <dgm:prSet/>
      <dgm:spPr/>
      <dgm:t>
        <a:bodyPr/>
        <a:lstStyle/>
        <a:p>
          <a:endParaRPr lang="en-US"/>
        </a:p>
      </dgm:t>
    </dgm:pt>
    <dgm:pt modelId="{7CFD2A01-73B9-47FA-B0C8-9328C83B8428}" type="sibTrans" cxnId="{82AC601A-EC11-4B6B-AFAB-6FD0DEC01C4D}">
      <dgm:prSet/>
      <dgm:spPr/>
      <dgm:t>
        <a:bodyPr/>
        <a:lstStyle/>
        <a:p>
          <a:endParaRPr lang="en-US"/>
        </a:p>
      </dgm:t>
    </dgm:pt>
    <dgm:pt modelId="{D4FAE7C3-3A54-4868-8301-5A3059CB3B0F}" type="pres">
      <dgm:prSet presAssocID="{DB0AE9B6-F426-4313-AEBC-8D8E6D9C9209}" presName="Name0" presStyleCnt="0">
        <dgm:presLayoutVars>
          <dgm:dir/>
          <dgm:animLvl val="lvl"/>
          <dgm:resizeHandles val="exact"/>
        </dgm:presLayoutVars>
      </dgm:prSet>
      <dgm:spPr/>
    </dgm:pt>
    <dgm:pt modelId="{387159C7-AC99-4984-9675-E98EC0A72654}" type="pres">
      <dgm:prSet presAssocID="{3D57141B-72D3-4C6C-ACC9-7D9F076A4FDB}" presName="boxAndChildren" presStyleCnt="0"/>
      <dgm:spPr/>
    </dgm:pt>
    <dgm:pt modelId="{4863CBC4-0679-4534-AF80-4F46D3EBFEFA}" type="pres">
      <dgm:prSet presAssocID="{3D57141B-72D3-4C6C-ACC9-7D9F076A4FDB}" presName="parentTextBox" presStyleLbl="node1" presStyleIdx="0" presStyleCnt="2"/>
      <dgm:spPr/>
    </dgm:pt>
    <dgm:pt modelId="{97917159-1B05-4C4B-B548-25560B3C121E}" type="pres">
      <dgm:prSet presAssocID="{3D57141B-72D3-4C6C-ACC9-7D9F076A4FDB}" presName="entireBox" presStyleLbl="node1" presStyleIdx="0" presStyleCnt="2"/>
      <dgm:spPr/>
    </dgm:pt>
    <dgm:pt modelId="{03394D83-5A8F-42AF-A382-9697660EEA4D}" type="pres">
      <dgm:prSet presAssocID="{3D57141B-72D3-4C6C-ACC9-7D9F076A4FDB}" presName="descendantBox" presStyleCnt="0"/>
      <dgm:spPr/>
    </dgm:pt>
    <dgm:pt modelId="{D6D0071D-7332-4ACB-87FB-B436C5653E84}" type="pres">
      <dgm:prSet presAssocID="{6B9E631E-BEE4-43C1-B897-07412225C95C}" presName="childTextBox" presStyleLbl="fgAccFollowNode1" presStyleIdx="0" presStyleCnt="4">
        <dgm:presLayoutVars>
          <dgm:bulletEnabled val="1"/>
        </dgm:presLayoutVars>
      </dgm:prSet>
      <dgm:spPr/>
    </dgm:pt>
    <dgm:pt modelId="{FA0CCCC8-EE12-4068-B485-E12A6AEF14AF}" type="pres">
      <dgm:prSet presAssocID="{00E27F91-35C2-496E-85A8-46135AA88FE6}" presName="childTextBox" presStyleLbl="fgAccFollowNode1" presStyleIdx="1" presStyleCnt="4">
        <dgm:presLayoutVars>
          <dgm:bulletEnabled val="1"/>
        </dgm:presLayoutVars>
      </dgm:prSet>
      <dgm:spPr/>
    </dgm:pt>
    <dgm:pt modelId="{B3098F11-AE03-41DB-BD20-DCDBD67DB22B}" type="pres">
      <dgm:prSet presAssocID="{1DA9F8B8-12FB-4FA4-9130-DB12E1811B48}" presName="childTextBox" presStyleLbl="fgAccFollowNode1" presStyleIdx="2" presStyleCnt="4">
        <dgm:presLayoutVars>
          <dgm:bulletEnabled val="1"/>
        </dgm:presLayoutVars>
      </dgm:prSet>
      <dgm:spPr/>
    </dgm:pt>
    <dgm:pt modelId="{6A479A8E-6E52-45FD-8C1C-178C857DBD26}" type="pres">
      <dgm:prSet presAssocID="{6F42DC1D-0F98-4EAE-9E9E-A24D1B5E46CA}" presName="childTextBox" presStyleLbl="fgAccFollowNode1" presStyleIdx="3" presStyleCnt="4">
        <dgm:presLayoutVars>
          <dgm:bulletEnabled val="1"/>
        </dgm:presLayoutVars>
      </dgm:prSet>
      <dgm:spPr/>
    </dgm:pt>
    <dgm:pt modelId="{DB5244CD-6054-4BE0-AAB4-5EFA019BA447}" type="pres">
      <dgm:prSet presAssocID="{DF2BB4C7-DD29-40B4-AD11-44B4F4B483EE}" presName="sp" presStyleCnt="0"/>
      <dgm:spPr/>
    </dgm:pt>
    <dgm:pt modelId="{207490C3-797B-4FBD-8EB4-0A923D7BCBBE}" type="pres">
      <dgm:prSet presAssocID="{9EDF6152-DECA-412F-9C52-6081102EF812}" presName="arrowAndChildren" presStyleCnt="0"/>
      <dgm:spPr/>
    </dgm:pt>
    <dgm:pt modelId="{6DDAF6E0-D483-4DB4-B5CC-2C95CC98BB3B}" type="pres">
      <dgm:prSet presAssocID="{9EDF6152-DECA-412F-9C52-6081102EF812}" presName="parentTextArrow" presStyleLbl="node1" presStyleIdx="1" presStyleCnt="2"/>
      <dgm:spPr/>
    </dgm:pt>
  </dgm:ptLst>
  <dgm:cxnLst>
    <dgm:cxn modelId="{39896507-7433-4AD8-9DB9-8C20B01D24AE}" srcId="{3D57141B-72D3-4C6C-ACC9-7D9F076A4FDB}" destId="{6B9E631E-BEE4-43C1-B897-07412225C95C}" srcOrd="0" destOrd="0" parTransId="{EE8A088E-6FF0-4DDF-9541-BB348782CFE7}" sibTransId="{DF6C22B1-24A5-4130-9872-93615FD20A66}"/>
    <dgm:cxn modelId="{178C3814-7578-46DD-8099-8F4C6A54BC30}" type="presOf" srcId="{DB0AE9B6-F426-4313-AEBC-8D8E6D9C9209}" destId="{D4FAE7C3-3A54-4868-8301-5A3059CB3B0F}" srcOrd="0" destOrd="0" presId="urn:microsoft.com/office/officeart/2005/8/layout/process4"/>
    <dgm:cxn modelId="{82AC601A-EC11-4B6B-AFAB-6FD0DEC01C4D}" srcId="{3D57141B-72D3-4C6C-ACC9-7D9F076A4FDB}" destId="{6F42DC1D-0F98-4EAE-9E9E-A24D1B5E46CA}" srcOrd="3" destOrd="0" parTransId="{9B4583CB-2D47-471E-8E50-B133E40E0AC4}" sibTransId="{7CFD2A01-73B9-47FA-B0C8-9328C83B8428}"/>
    <dgm:cxn modelId="{6161581F-8533-4E08-8719-30BC03D9BF86}" type="presOf" srcId="{1DA9F8B8-12FB-4FA4-9130-DB12E1811B48}" destId="{B3098F11-AE03-41DB-BD20-DCDBD67DB22B}" srcOrd="0" destOrd="0" presId="urn:microsoft.com/office/officeart/2005/8/layout/process4"/>
    <dgm:cxn modelId="{7377EA26-6D20-43B2-9184-834A60128F83}" srcId="{DB0AE9B6-F426-4313-AEBC-8D8E6D9C9209}" destId="{3D57141B-72D3-4C6C-ACC9-7D9F076A4FDB}" srcOrd="1" destOrd="0" parTransId="{8456408F-7531-418C-A5E9-6BCBE93C0AE2}" sibTransId="{5689340B-2BC8-43A9-9B69-0A3C0F947C2A}"/>
    <dgm:cxn modelId="{5725983E-D20E-43E5-9831-9938033B7AE3}" type="presOf" srcId="{9EDF6152-DECA-412F-9C52-6081102EF812}" destId="{6DDAF6E0-D483-4DB4-B5CC-2C95CC98BB3B}" srcOrd="0" destOrd="0" presId="urn:microsoft.com/office/officeart/2005/8/layout/process4"/>
    <dgm:cxn modelId="{6EA7328D-13F8-43BC-A690-AC47F2A265B1}" type="presOf" srcId="{6B9E631E-BEE4-43C1-B897-07412225C95C}" destId="{D6D0071D-7332-4ACB-87FB-B436C5653E84}" srcOrd="0" destOrd="0" presId="urn:microsoft.com/office/officeart/2005/8/layout/process4"/>
    <dgm:cxn modelId="{CB6F099B-2166-439D-98F1-27BAFDA7F8AB}" srcId="{3D57141B-72D3-4C6C-ACC9-7D9F076A4FDB}" destId="{00E27F91-35C2-496E-85A8-46135AA88FE6}" srcOrd="1" destOrd="0" parTransId="{F2284C33-A2D4-46DF-85DD-8D0E76F29404}" sibTransId="{619A4502-62A3-43DD-8582-38424F0C6E28}"/>
    <dgm:cxn modelId="{D8DDD1A9-6C46-43FC-9B54-AB679A61A62A}" type="presOf" srcId="{3D57141B-72D3-4C6C-ACC9-7D9F076A4FDB}" destId="{97917159-1B05-4C4B-B548-25560B3C121E}" srcOrd="1" destOrd="0" presId="urn:microsoft.com/office/officeart/2005/8/layout/process4"/>
    <dgm:cxn modelId="{998E2CC3-7257-432F-80B9-24647C142265}" type="presOf" srcId="{3D57141B-72D3-4C6C-ACC9-7D9F076A4FDB}" destId="{4863CBC4-0679-4534-AF80-4F46D3EBFEFA}" srcOrd="0" destOrd="0" presId="urn:microsoft.com/office/officeart/2005/8/layout/process4"/>
    <dgm:cxn modelId="{F64EFFD3-A373-4D40-BEEA-9DB7F05EF3D8}" type="presOf" srcId="{00E27F91-35C2-496E-85A8-46135AA88FE6}" destId="{FA0CCCC8-EE12-4068-B485-E12A6AEF14AF}" srcOrd="0" destOrd="0" presId="urn:microsoft.com/office/officeart/2005/8/layout/process4"/>
    <dgm:cxn modelId="{7CBD43D8-8D1B-4977-8D92-9697D0CB8A19}" srcId="{DB0AE9B6-F426-4313-AEBC-8D8E6D9C9209}" destId="{9EDF6152-DECA-412F-9C52-6081102EF812}" srcOrd="0" destOrd="0" parTransId="{6AE2E699-D6BB-4279-B102-74244D606F5C}" sibTransId="{DF2BB4C7-DD29-40B4-AD11-44B4F4B483EE}"/>
    <dgm:cxn modelId="{9FEB1AD9-B4F7-4723-8432-064C70DB751C}" srcId="{3D57141B-72D3-4C6C-ACC9-7D9F076A4FDB}" destId="{1DA9F8B8-12FB-4FA4-9130-DB12E1811B48}" srcOrd="2" destOrd="0" parTransId="{023F0E5D-2236-40BA-AD92-FACAA9442AC5}" sibTransId="{95F1D734-B1B2-489C-AC19-CD56CAEB5691}"/>
    <dgm:cxn modelId="{BA83EAE0-A4B9-4032-B22C-43F9E6B51E90}" type="presOf" srcId="{6F42DC1D-0F98-4EAE-9E9E-A24D1B5E46CA}" destId="{6A479A8E-6E52-45FD-8C1C-178C857DBD26}" srcOrd="0" destOrd="0" presId="urn:microsoft.com/office/officeart/2005/8/layout/process4"/>
    <dgm:cxn modelId="{95707ED8-82C6-4FE1-917B-22C529CA25F4}" type="presParOf" srcId="{D4FAE7C3-3A54-4868-8301-5A3059CB3B0F}" destId="{387159C7-AC99-4984-9675-E98EC0A72654}" srcOrd="0" destOrd="0" presId="urn:microsoft.com/office/officeart/2005/8/layout/process4"/>
    <dgm:cxn modelId="{109FF2E0-6EAD-422E-BA23-1276F38B145D}" type="presParOf" srcId="{387159C7-AC99-4984-9675-E98EC0A72654}" destId="{4863CBC4-0679-4534-AF80-4F46D3EBFEFA}" srcOrd="0" destOrd="0" presId="urn:microsoft.com/office/officeart/2005/8/layout/process4"/>
    <dgm:cxn modelId="{0DE3F224-7815-423A-A766-BE5D41DE0F65}" type="presParOf" srcId="{387159C7-AC99-4984-9675-E98EC0A72654}" destId="{97917159-1B05-4C4B-B548-25560B3C121E}" srcOrd="1" destOrd="0" presId="urn:microsoft.com/office/officeart/2005/8/layout/process4"/>
    <dgm:cxn modelId="{4C7F30DD-CBA4-4AAE-B783-E16F4D53B5D9}" type="presParOf" srcId="{387159C7-AC99-4984-9675-E98EC0A72654}" destId="{03394D83-5A8F-42AF-A382-9697660EEA4D}" srcOrd="2" destOrd="0" presId="urn:microsoft.com/office/officeart/2005/8/layout/process4"/>
    <dgm:cxn modelId="{CD53618C-474D-449F-B866-69CF8DB0052C}" type="presParOf" srcId="{03394D83-5A8F-42AF-A382-9697660EEA4D}" destId="{D6D0071D-7332-4ACB-87FB-B436C5653E84}" srcOrd="0" destOrd="0" presId="urn:microsoft.com/office/officeart/2005/8/layout/process4"/>
    <dgm:cxn modelId="{B013B91B-78EA-4AF5-B029-7261953E69F5}" type="presParOf" srcId="{03394D83-5A8F-42AF-A382-9697660EEA4D}" destId="{FA0CCCC8-EE12-4068-B485-E12A6AEF14AF}" srcOrd="1" destOrd="0" presId="urn:microsoft.com/office/officeart/2005/8/layout/process4"/>
    <dgm:cxn modelId="{C1B11DC5-BDA7-4C8B-BC4E-B076299BCBFD}" type="presParOf" srcId="{03394D83-5A8F-42AF-A382-9697660EEA4D}" destId="{B3098F11-AE03-41DB-BD20-DCDBD67DB22B}" srcOrd="2" destOrd="0" presId="urn:microsoft.com/office/officeart/2005/8/layout/process4"/>
    <dgm:cxn modelId="{04EF7EC0-EED9-4C9C-A57E-75FD82A31CB7}" type="presParOf" srcId="{03394D83-5A8F-42AF-A382-9697660EEA4D}" destId="{6A479A8E-6E52-45FD-8C1C-178C857DBD26}" srcOrd="3" destOrd="0" presId="urn:microsoft.com/office/officeart/2005/8/layout/process4"/>
    <dgm:cxn modelId="{757B9880-FC84-4C98-9215-51B4B64DBF43}" type="presParOf" srcId="{D4FAE7C3-3A54-4868-8301-5A3059CB3B0F}" destId="{DB5244CD-6054-4BE0-AAB4-5EFA019BA447}" srcOrd="1" destOrd="0" presId="urn:microsoft.com/office/officeart/2005/8/layout/process4"/>
    <dgm:cxn modelId="{06BCDC56-8D7C-422D-8928-B21C329462CE}" type="presParOf" srcId="{D4FAE7C3-3A54-4868-8301-5A3059CB3B0F}" destId="{207490C3-797B-4FBD-8EB4-0A923D7BCBBE}" srcOrd="2" destOrd="0" presId="urn:microsoft.com/office/officeart/2005/8/layout/process4"/>
    <dgm:cxn modelId="{25BD3F2C-A8FF-4CF5-B252-16194E493CFB}" type="presParOf" srcId="{207490C3-797B-4FBD-8EB4-0A923D7BCBBE}" destId="{6DDAF6E0-D483-4DB4-B5CC-2C95CC98BB3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720856-93F0-4CC7-B7FD-2466914A11D4}"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4AF52931-E4CA-4429-AACB-B8747CDB2409}">
      <dgm:prSet phldrT="[Text]"/>
      <dgm:spPr/>
      <dgm:t>
        <a:bodyPr/>
        <a:lstStyle/>
        <a:p>
          <a:r>
            <a:rPr lang="en-US" dirty="0"/>
            <a:t>Above the brainstem</a:t>
          </a:r>
        </a:p>
        <a:p>
          <a:r>
            <a:rPr lang="en-US" dirty="0"/>
            <a:t>I AND II</a:t>
          </a:r>
        </a:p>
      </dgm:t>
    </dgm:pt>
    <dgm:pt modelId="{67B2FC97-2FAE-4EFE-9DEE-E4216C657F35}" type="parTrans" cxnId="{F82329C8-C3B2-4E9B-9033-528488D72705}">
      <dgm:prSet/>
      <dgm:spPr/>
      <dgm:t>
        <a:bodyPr/>
        <a:lstStyle/>
        <a:p>
          <a:endParaRPr lang="en-US"/>
        </a:p>
      </dgm:t>
    </dgm:pt>
    <dgm:pt modelId="{D86AF01C-9CBC-41F8-9354-48CD82BDFDC9}" type="sibTrans" cxnId="{F82329C8-C3B2-4E9B-9033-528488D72705}">
      <dgm:prSet/>
      <dgm:spPr/>
      <dgm:t>
        <a:bodyPr/>
        <a:lstStyle/>
        <a:p>
          <a:endParaRPr lang="en-US" dirty="0"/>
        </a:p>
      </dgm:t>
    </dgm:pt>
    <dgm:pt modelId="{E9B202CF-79E3-477C-B368-13284D386F7F}">
      <dgm:prSet/>
      <dgm:spPr/>
      <dgm:t>
        <a:bodyPr/>
        <a:lstStyle/>
        <a:p>
          <a:r>
            <a:rPr lang="en-US" dirty="0"/>
            <a:t>Medulla oblongata</a:t>
          </a:r>
        </a:p>
        <a:p>
          <a:r>
            <a:rPr lang="en-US" dirty="0"/>
            <a:t>IX, X, XI AND XII</a:t>
          </a:r>
        </a:p>
      </dgm:t>
    </dgm:pt>
    <dgm:pt modelId="{1B5998EB-DBDA-470E-842F-2CAE3B73D828}" type="sibTrans" cxnId="{92BADE7E-3D38-4971-9DC9-39702B515C5D}">
      <dgm:prSet/>
      <dgm:spPr/>
      <dgm:t>
        <a:bodyPr/>
        <a:lstStyle/>
        <a:p>
          <a:endParaRPr lang="en-US"/>
        </a:p>
      </dgm:t>
    </dgm:pt>
    <dgm:pt modelId="{E7F4B5E7-511C-42C0-90B8-CC8D20A2CE8B}" type="parTrans" cxnId="{92BADE7E-3D38-4971-9DC9-39702B515C5D}">
      <dgm:prSet/>
      <dgm:spPr/>
      <dgm:t>
        <a:bodyPr/>
        <a:lstStyle/>
        <a:p>
          <a:endParaRPr lang="en-US"/>
        </a:p>
      </dgm:t>
    </dgm:pt>
    <dgm:pt modelId="{BFF9359E-E9B1-4B73-BACC-2C7988765B16}">
      <dgm:prSet phldrT="[Text]"/>
      <dgm:spPr/>
      <dgm:t>
        <a:bodyPr/>
        <a:lstStyle/>
        <a:p>
          <a:r>
            <a:rPr lang="en-US" dirty="0"/>
            <a:t>Pons </a:t>
          </a:r>
        </a:p>
        <a:p>
          <a:r>
            <a:rPr lang="en-US" dirty="0"/>
            <a:t>V, VI, VII, VIII</a:t>
          </a:r>
        </a:p>
      </dgm:t>
    </dgm:pt>
    <dgm:pt modelId="{1CEF1965-C516-4C44-BAE3-2FA3F5116930}" type="sibTrans" cxnId="{516EC545-1971-48B3-978C-4756FCDCCFD9}">
      <dgm:prSet/>
      <dgm:spPr/>
      <dgm:t>
        <a:bodyPr/>
        <a:lstStyle/>
        <a:p>
          <a:endParaRPr lang="en-US" dirty="0"/>
        </a:p>
      </dgm:t>
    </dgm:pt>
    <dgm:pt modelId="{6E0A40FA-1B79-4089-8B9A-3BA22865FE4E}" type="parTrans" cxnId="{516EC545-1971-48B3-978C-4756FCDCCFD9}">
      <dgm:prSet/>
      <dgm:spPr/>
      <dgm:t>
        <a:bodyPr/>
        <a:lstStyle/>
        <a:p>
          <a:endParaRPr lang="en-US"/>
        </a:p>
      </dgm:t>
    </dgm:pt>
    <dgm:pt modelId="{81BEB84D-9A77-49C6-9301-B3359FCAC75F}">
      <dgm:prSet phldrT="[Text]"/>
      <dgm:spPr/>
      <dgm:t>
        <a:bodyPr/>
        <a:lstStyle/>
        <a:p>
          <a:r>
            <a:rPr lang="en-US" dirty="0"/>
            <a:t>Midbrain</a:t>
          </a:r>
        </a:p>
        <a:p>
          <a:r>
            <a:rPr lang="en-US" dirty="0"/>
            <a:t>III and IV</a:t>
          </a:r>
        </a:p>
        <a:p>
          <a:endParaRPr lang="en-US" dirty="0"/>
        </a:p>
      </dgm:t>
    </dgm:pt>
    <dgm:pt modelId="{5D260F18-25D2-4074-87F1-7E78DDA61C58}" type="sibTrans" cxnId="{420EF6C4-7321-43BE-A2FC-253606B1E06A}">
      <dgm:prSet/>
      <dgm:spPr/>
      <dgm:t>
        <a:bodyPr/>
        <a:lstStyle/>
        <a:p>
          <a:endParaRPr lang="en-US" dirty="0"/>
        </a:p>
      </dgm:t>
    </dgm:pt>
    <dgm:pt modelId="{AE4D0D43-0332-4F79-8D35-BCD8C10758AE}" type="parTrans" cxnId="{420EF6C4-7321-43BE-A2FC-253606B1E06A}">
      <dgm:prSet/>
      <dgm:spPr/>
      <dgm:t>
        <a:bodyPr/>
        <a:lstStyle/>
        <a:p>
          <a:endParaRPr lang="en-US"/>
        </a:p>
      </dgm:t>
    </dgm:pt>
    <dgm:pt modelId="{1E486AA7-B3BA-4A83-89DD-F6E451213C44}" type="pres">
      <dgm:prSet presAssocID="{C7720856-93F0-4CC7-B7FD-2466914A11D4}" presName="diagram" presStyleCnt="0">
        <dgm:presLayoutVars>
          <dgm:dir/>
          <dgm:resizeHandles val="exact"/>
        </dgm:presLayoutVars>
      </dgm:prSet>
      <dgm:spPr/>
    </dgm:pt>
    <dgm:pt modelId="{36BBF3D7-ECE4-4FE0-AA88-EFADAB76DB7A}" type="pres">
      <dgm:prSet presAssocID="{4AF52931-E4CA-4429-AACB-B8747CDB2409}" presName="node" presStyleLbl="node1" presStyleIdx="0" presStyleCnt="4">
        <dgm:presLayoutVars>
          <dgm:bulletEnabled val="1"/>
        </dgm:presLayoutVars>
      </dgm:prSet>
      <dgm:spPr/>
    </dgm:pt>
    <dgm:pt modelId="{DBC23B3E-3649-4666-845D-6DF510B8FE68}" type="pres">
      <dgm:prSet presAssocID="{D86AF01C-9CBC-41F8-9354-48CD82BDFDC9}" presName="sibTrans" presStyleCnt="0"/>
      <dgm:spPr/>
    </dgm:pt>
    <dgm:pt modelId="{D8980DC8-7B5B-4CD4-9C0B-547548C28BA3}" type="pres">
      <dgm:prSet presAssocID="{81BEB84D-9A77-49C6-9301-B3359FCAC75F}" presName="node" presStyleLbl="node1" presStyleIdx="1" presStyleCnt="4">
        <dgm:presLayoutVars>
          <dgm:bulletEnabled val="1"/>
        </dgm:presLayoutVars>
      </dgm:prSet>
      <dgm:spPr/>
    </dgm:pt>
    <dgm:pt modelId="{018B0E11-D9F4-4FFA-AAD3-74E375B7BCE3}" type="pres">
      <dgm:prSet presAssocID="{5D260F18-25D2-4074-87F1-7E78DDA61C58}" presName="sibTrans" presStyleCnt="0"/>
      <dgm:spPr/>
    </dgm:pt>
    <dgm:pt modelId="{08EE0AC5-ED31-4D86-A22A-FD71A80B4F15}" type="pres">
      <dgm:prSet presAssocID="{BFF9359E-E9B1-4B73-BACC-2C7988765B16}" presName="node" presStyleLbl="node1" presStyleIdx="2" presStyleCnt="4">
        <dgm:presLayoutVars>
          <dgm:bulletEnabled val="1"/>
        </dgm:presLayoutVars>
      </dgm:prSet>
      <dgm:spPr/>
    </dgm:pt>
    <dgm:pt modelId="{736501E7-FF57-4FDB-8E81-BD56DEC5EA9A}" type="pres">
      <dgm:prSet presAssocID="{1CEF1965-C516-4C44-BAE3-2FA3F5116930}" presName="sibTrans" presStyleCnt="0"/>
      <dgm:spPr/>
    </dgm:pt>
    <dgm:pt modelId="{CEBFBC8B-FC36-421C-8A3E-A53AEC6A7720}" type="pres">
      <dgm:prSet presAssocID="{E9B202CF-79E3-477C-B368-13284D386F7F}" presName="node" presStyleLbl="node1" presStyleIdx="3" presStyleCnt="4">
        <dgm:presLayoutVars>
          <dgm:bulletEnabled val="1"/>
        </dgm:presLayoutVars>
      </dgm:prSet>
      <dgm:spPr/>
    </dgm:pt>
  </dgm:ptLst>
  <dgm:cxnLst>
    <dgm:cxn modelId="{C2CF571A-504F-4933-80AC-A6A10F7B40B7}" type="presOf" srcId="{C7720856-93F0-4CC7-B7FD-2466914A11D4}" destId="{1E486AA7-B3BA-4A83-89DD-F6E451213C44}" srcOrd="0" destOrd="0" presId="urn:microsoft.com/office/officeart/2005/8/layout/default"/>
    <dgm:cxn modelId="{F2EEE729-EFE8-421D-BA57-B2D4FF7D9FDB}" type="presOf" srcId="{BFF9359E-E9B1-4B73-BACC-2C7988765B16}" destId="{08EE0AC5-ED31-4D86-A22A-FD71A80B4F15}" srcOrd="0" destOrd="0" presId="urn:microsoft.com/office/officeart/2005/8/layout/default"/>
    <dgm:cxn modelId="{516EC545-1971-48B3-978C-4756FCDCCFD9}" srcId="{C7720856-93F0-4CC7-B7FD-2466914A11D4}" destId="{BFF9359E-E9B1-4B73-BACC-2C7988765B16}" srcOrd="2" destOrd="0" parTransId="{6E0A40FA-1B79-4089-8B9A-3BA22865FE4E}" sibTransId="{1CEF1965-C516-4C44-BAE3-2FA3F5116930}"/>
    <dgm:cxn modelId="{92BADE7E-3D38-4971-9DC9-39702B515C5D}" srcId="{C7720856-93F0-4CC7-B7FD-2466914A11D4}" destId="{E9B202CF-79E3-477C-B368-13284D386F7F}" srcOrd="3" destOrd="0" parTransId="{E7F4B5E7-511C-42C0-90B8-CC8D20A2CE8B}" sibTransId="{1B5998EB-DBDA-470E-842F-2CAE3B73D828}"/>
    <dgm:cxn modelId="{16D4B5A7-E4FE-43C0-B48A-D1E5ACB5B4B8}" type="presOf" srcId="{E9B202CF-79E3-477C-B368-13284D386F7F}" destId="{CEBFBC8B-FC36-421C-8A3E-A53AEC6A7720}" srcOrd="0" destOrd="0" presId="urn:microsoft.com/office/officeart/2005/8/layout/default"/>
    <dgm:cxn modelId="{338E8EC0-1C1A-4D35-972A-B4EAB0875ABD}" type="presOf" srcId="{81BEB84D-9A77-49C6-9301-B3359FCAC75F}" destId="{D8980DC8-7B5B-4CD4-9C0B-547548C28BA3}" srcOrd="0" destOrd="0" presId="urn:microsoft.com/office/officeart/2005/8/layout/default"/>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888511D2-4B7C-482B-8234-50FA149076B8}" type="presOf" srcId="{4AF52931-E4CA-4429-AACB-B8747CDB2409}" destId="{36BBF3D7-ECE4-4FE0-AA88-EFADAB76DB7A}" srcOrd="0" destOrd="0" presId="urn:microsoft.com/office/officeart/2005/8/layout/default"/>
    <dgm:cxn modelId="{AB5435D6-DBE2-4FA4-8458-9F2338ABBEAF}" type="presParOf" srcId="{1E486AA7-B3BA-4A83-89DD-F6E451213C44}" destId="{36BBF3D7-ECE4-4FE0-AA88-EFADAB76DB7A}" srcOrd="0" destOrd="0" presId="urn:microsoft.com/office/officeart/2005/8/layout/default"/>
    <dgm:cxn modelId="{74655537-6211-4EF7-B949-1E9A8E397ACD}" type="presParOf" srcId="{1E486AA7-B3BA-4A83-89DD-F6E451213C44}" destId="{DBC23B3E-3649-4666-845D-6DF510B8FE68}" srcOrd="1" destOrd="0" presId="urn:microsoft.com/office/officeart/2005/8/layout/default"/>
    <dgm:cxn modelId="{BE98D278-225E-4117-9D84-3CB9FE0E3E15}" type="presParOf" srcId="{1E486AA7-B3BA-4A83-89DD-F6E451213C44}" destId="{D8980DC8-7B5B-4CD4-9C0B-547548C28BA3}" srcOrd="2" destOrd="0" presId="urn:microsoft.com/office/officeart/2005/8/layout/default"/>
    <dgm:cxn modelId="{3A9665F1-587E-4EC5-871B-DB50DE0ABC34}" type="presParOf" srcId="{1E486AA7-B3BA-4A83-89DD-F6E451213C44}" destId="{018B0E11-D9F4-4FFA-AAD3-74E375B7BCE3}" srcOrd="3" destOrd="0" presId="urn:microsoft.com/office/officeart/2005/8/layout/default"/>
    <dgm:cxn modelId="{90AA1DDE-78BF-4353-9E23-0764BECA191B}" type="presParOf" srcId="{1E486AA7-B3BA-4A83-89DD-F6E451213C44}" destId="{08EE0AC5-ED31-4D86-A22A-FD71A80B4F15}" srcOrd="4" destOrd="0" presId="urn:microsoft.com/office/officeart/2005/8/layout/default"/>
    <dgm:cxn modelId="{429E2658-D1AB-4695-971F-DE2EC10AE2A7}" type="presParOf" srcId="{1E486AA7-B3BA-4A83-89DD-F6E451213C44}" destId="{736501E7-FF57-4FDB-8E81-BD56DEC5EA9A}" srcOrd="5" destOrd="0" presId="urn:microsoft.com/office/officeart/2005/8/layout/default"/>
    <dgm:cxn modelId="{612B9FB5-CCDD-4D77-8F9F-361A5AEF17EC}" type="presParOf" srcId="{1E486AA7-B3BA-4A83-89DD-F6E451213C44}" destId="{CEBFBC8B-FC36-421C-8A3E-A53AEC6A7720}"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3F78EE-F0D8-4349-82AD-01F43212562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B7F89E3-5C3D-4179-8B2B-3C64BB561C7B}">
      <dgm:prSet/>
      <dgm:spPr/>
      <dgm:t>
        <a:bodyPr/>
        <a:lstStyle/>
        <a:p>
          <a:r>
            <a:rPr lang="en-US" baseline="0"/>
            <a:t>NOT ALWAYS NEED TO DO ALL NERVES</a:t>
          </a:r>
          <a:endParaRPr lang="en-US"/>
        </a:p>
      </dgm:t>
    </dgm:pt>
    <dgm:pt modelId="{4B74C508-508E-4297-A7D1-030AB977366B}" type="parTrans" cxnId="{57DE3990-8B68-4FD6-AD2A-1D515BA6CFBE}">
      <dgm:prSet/>
      <dgm:spPr/>
      <dgm:t>
        <a:bodyPr/>
        <a:lstStyle/>
        <a:p>
          <a:endParaRPr lang="en-US"/>
        </a:p>
      </dgm:t>
    </dgm:pt>
    <dgm:pt modelId="{27FA5747-33CC-46D7-AD60-6B8DFD8A4109}" type="sibTrans" cxnId="{57DE3990-8B68-4FD6-AD2A-1D515BA6CFBE}">
      <dgm:prSet/>
      <dgm:spPr/>
      <dgm:t>
        <a:bodyPr/>
        <a:lstStyle/>
        <a:p>
          <a:endParaRPr lang="en-US"/>
        </a:p>
      </dgm:t>
    </dgm:pt>
    <dgm:pt modelId="{7ED3D771-3EFB-4580-B0A0-CC880D9A0FF6}">
      <dgm:prSet/>
      <dgm:spPr/>
      <dgm:t>
        <a:bodyPr/>
        <a:lstStyle/>
        <a:p>
          <a:r>
            <a:rPr lang="en-US" baseline="0"/>
            <a:t>YOU WILL ASSESS BY PATIENT SYMPTOMS IN MOST CASES TO RULE OUT INVOLVEMENT OF A SPECIFIC AREA OF THE BRAIN</a:t>
          </a:r>
          <a:endParaRPr lang="en-US"/>
        </a:p>
      </dgm:t>
    </dgm:pt>
    <dgm:pt modelId="{EE90FF8B-491F-419E-BE86-CAE73A3A2866}" type="parTrans" cxnId="{2D2C7E5E-2F96-411C-A08B-48DCD4E0235A}">
      <dgm:prSet/>
      <dgm:spPr/>
      <dgm:t>
        <a:bodyPr/>
        <a:lstStyle/>
        <a:p>
          <a:endParaRPr lang="en-US"/>
        </a:p>
      </dgm:t>
    </dgm:pt>
    <dgm:pt modelId="{7973616E-0555-4B0C-8C35-E2FAE96E56B8}" type="sibTrans" cxnId="{2D2C7E5E-2F96-411C-A08B-48DCD4E0235A}">
      <dgm:prSet/>
      <dgm:spPr/>
      <dgm:t>
        <a:bodyPr/>
        <a:lstStyle/>
        <a:p>
          <a:endParaRPr lang="en-US"/>
        </a:p>
      </dgm:t>
    </dgm:pt>
    <dgm:pt modelId="{33328F5C-3FF7-4998-BC06-3ED9C998B2CD}">
      <dgm:prSet/>
      <dgm:spPr/>
      <dgm:t>
        <a:bodyPr/>
        <a:lstStyle/>
        <a:p>
          <a:r>
            <a:rPr lang="en-US" baseline="0"/>
            <a:t>IF THE PATIENT IS EXPERIENCING SEIZURES OR STROKE ACTIVITY, THIS ASSESSMENT IS USED TO DETERMINE THE AMOUNT OF OR EXTENT OF DAMAGE</a:t>
          </a:r>
          <a:endParaRPr lang="en-US"/>
        </a:p>
      </dgm:t>
    </dgm:pt>
    <dgm:pt modelId="{5FB932C4-BBA6-4745-BC20-7212035A824B}" type="parTrans" cxnId="{8E5BFAA1-96E9-413C-9B82-59B79A20BAD9}">
      <dgm:prSet/>
      <dgm:spPr/>
      <dgm:t>
        <a:bodyPr/>
        <a:lstStyle/>
        <a:p>
          <a:endParaRPr lang="en-US"/>
        </a:p>
      </dgm:t>
    </dgm:pt>
    <dgm:pt modelId="{C1535541-10E1-41EE-9AAC-378ED1300D78}" type="sibTrans" cxnId="{8E5BFAA1-96E9-413C-9B82-59B79A20BAD9}">
      <dgm:prSet/>
      <dgm:spPr/>
      <dgm:t>
        <a:bodyPr/>
        <a:lstStyle/>
        <a:p>
          <a:endParaRPr lang="en-US"/>
        </a:p>
      </dgm:t>
    </dgm:pt>
    <dgm:pt modelId="{8971BD52-DE73-49D1-9F10-3F2F1F41262E}" type="pres">
      <dgm:prSet presAssocID="{553F78EE-F0D8-4349-82AD-01F432125626}" presName="linear" presStyleCnt="0">
        <dgm:presLayoutVars>
          <dgm:animLvl val="lvl"/>
          <dgm:resizeHandles val="exact"/>
        </dgm:presLayoutVars>
      </dgm:prSet>
      <dgm:spPr/>
    </dgm:pt>
    <dgm:pt modelId="{4DE52807-4B9D-4779-9C29-916567950112}" type="pres">
      <dgm:prSet presAssocID="{2B7F89E3-5C3D-4179-8B2B-3C64BB561C7B}" presName="parentText" presStyleLbl="node1" presStyleIdx="0" presStyleCnt="3">
        <dgm:presLayoutVars>
          <dgm:chMax val="0"/>
          <dgm:bulletEnabled val="1"/>
        </dgm:presLayoutVars>
      </dgm:prSet>
      <dgm:spPr/>
    </dgm:pt>
    <dgm:pt modelId="{53E320BD-B500-4979-8794-D87B99610A52}" type="pres">
      <dgm:prSet presAssocID="{27FA5747-33CC-46D7-AD60-6B8DFD8A4109}" presName="spacer" presStyleCnt="0"/>
      <dgm:spPr/>
    </dgm:pt>
    <dgm:pt modelId="{B3988FCD-0E73-41A2-A6BF-051F7257AB6F}" type="pres">
      <dgm:prSet presAssocID="{7ED3D771-3EFB-4580-B0A0-CC880D9A0FF6}" presName="parentText" presStyleLbl="node1" presStyleIdx="1" presStyleCnt="3">
        <dgm:presLayoutVars>
          <dgm:chMax val="0"/>
          <dgm:bulletEnabled val="1"/>
        </dgm:presLayoutVars>
      </dgm:prSet>
      <dgm:spPr/>
    </dgm:pt>
    <dgm:pt modelId="{F5993E90-340A-4A90-BF64-EC0C73DACC9A}" type="pres">
      <dgm:prSet presAssocID="{7973616E-0555-4B0C-8C35-E2FAE96E56B8}" presName="spacer" presStyleCnt="0"/>
      <dgm:spPr/>
    </dgm:pt>
    <dgm:pt modelId="{44AC3531-6D0B-4324-BD4D-E716103B627C}" type="pres">
      <dgm:prSet presAssocID="{33328F5C-3FF7-4998-BC06-3ED9C998B2CD}" presName="parentText" presStyleLbl="node1" presStyleIdx="2" presStyleCnt="3">
        <dgm:presLayoutVars>
          <dgm:chMax val="0"/>
          <dgm:bulletEnabled val="1"/>
        </dgm:presLayoutVars>
      </dgm:prSet>
      <dgm:spPr/>
    </dgm:pt>
  </dgm:ptLst>
  <dgm:cxnLst>
    <dgm:cxn modelId="{1F28D507-B413-40EA-96DA-6D569302BBCB}" type="presOf" srcId="{7ED3D771-3EFB-4580-B0A0-CC880D9A0FF6}" destId="{B3988FCD-0E73-41A2-A6BF-051F7257AB6F}" srcOrd="0" destOrd="0" presId="urn:microsoft.com/office/officeart/2005/8/layout/vList2"/>
    <dgm:cxn modelId="{2D2C7E5E-2F96-411C-A08B-48DCD4E0235A}" srcId="{553F78EE-F0D8-4349-82AD-01F432125626}" destId="{7ED3D771-3EFB-4580-B0A0-CC880D9A0FF6}" srcOrd="1" destOrd="0" parTransId="{EE90FF8B-491F-419E-BE86-CAE73A3A2866}" sibTransId="{7973616E-0555-4B0C-8C35-E2FAE96E56B8}"/>
    <dgm:cxn modelId="{75C32C6F-EAE3-43A0-B59C-44E2A9FF1E88}" type="presOf" srcId="{2B7F89E3-5C3D-4179-8B2B-3C64BB561C7B}" destId="{4DE52807-4B9D-4779-9C29-916567950112}" srcOrd="0" destOrd="0" presId="urn:microsoft.com/office/officeart/2005/8/layout/vList2"/>
    <dgm:cxn modelId="{F95C8159-58AD-490D-929C-EB6BD72259AB}" type="presOf" srcId="{553F78EE-F0D8-4349-82AD-01F432125626}" destId="{8971BD52-DE73-49D1-9F10-3F2F1F41262E}" srcOrd="0" destOrd="0" presId="urn:microsoft.com/office/officeart/2005/8/layout/vList2"/>
    <dgm:cxn modelId="{57DE3990-8B68-4FD6-AD2A-1D515BA6CFBE}" srcId="{553F78EE-F0D8-4349-82AD-01F432125626}" destId="{2B7F89E3-5C3D-4179-8B2B-3C64BB561C7B}" srcOrd="0" destOrd="0" parTransId="{4B74C508-508E-4297-A7D1-030AB977366B}" sibTransId="{27FA5747-33CC-46D7-AD60-6B8DFD8A4109}"/>
    <dgm:cxn modelId="{8E5BFAA1-96E9-413C-9B82-59B79A20BAD9}" srcId="{553F78EE-F0D8-4349-82AD-01F432125626}" destId="{33328F5C-3FF7-4998-BC06-3ED9C998B2CD}" srcOrd="2" destOrd="0" parTransId="{5FB932C4-BBA6-4745-BC20-7212035A824B}" sibTransId="{C1535541-10E1-41EE-9AAC-378ED1300D78}"/>
    <dgm:cxn modelId="{F8E332B9-D7EA-4398-B52E-50BADA8CFA21}" type="presOf" srcId="{33328F5C-3FF7-4998-BC06-3ED9C998B2CD}" destId="{44AC3531-6D0B-4324-BD4D-E716103B627C}" srcOrd="0" destOrd="0" presId="urn:microsoft.com/office/officeart/2005/8/layout/vList2"/>
    <dgm:cxn modelId="{D4477F28-94C6-458C-A494-671C9DBB0618}" type="presParOf" srcId="{8971BD52-DE73-49D1-9F10-3F2F1F41262E}" destId="{4DE52807-4B9D-4779-9C29-916567950112}" srcOrd="0" destOrd="0" presId="urn:microsoft.com/office/officeart/2005/8/layout/vList2"/>
    <dgm:cxn modelId="{25509238-7E17-4B48-B385-EF0B30591EE4}" type="presParOf" srcId="{8971BD52-DE73-49D1-9F10-3F2F1F41262E}" destId="{53E320BD-B500-4979-8794-D87B99610A52}" srcOrd="1" destOrd="0" presId="urn:microsoft.com/office/officeart/2005/8/layout/vList2"/>
    <dgm:cxn modelId="{3771E48F-862B-429E-8157-A70875754815}" type="presParOf" srcId="{8971BD52-DE73-49D1-9F10-3F2F1F41262E}" destId="{B3988FCD-0E73-41A2-A6BF-051F7257AB6F}" srcOrd="2" destOrd="0" presId="urn:microsoft.com/office/officeart/2005/8/layout/vList2"/>
    <dgm:cxn modelId="{6AF100DF-5DED-489B-916F-28A7350E4625}" type="presParOf" srcId="{8971BD52-DE73-49D1-9F10-3F2F1F41262E}" destId="{F5993E90-340A-4A90-BF64-EC0C73DACC9A}" srcOrd="3" destOrd="0" presId="urn:microsoft.com/office/officeart/2005/8/layout/vList2"/>
    <dgm:cxn modelId="{21C389B3-CC22-4D1D-A0F6-21AC441D586D}" type="presParOf" srcId="{8971BD52-DE73-49D1-9F10-3F2F1F41262E}" destId="{44AC3531-6D0B-4324-BD4D-E716103B627C}"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F79B1-3C2C-4604-AC16-19B868C74020}">
      <dsp:nvSpPr>
        <dsp:cNvPr id="0" name=""/>
        <dsp:cNvSpPr/>
      </dsp:nvSpPr>
      <dsp:spPr>
        <a:xfrm>
          <a:off x="0" y="473"/>
          <a:ext cx="3352128" cy="11086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49D2F1-162D-4D02-A732-D01345E22AA4}">
      <dsp:nvSpPr>
        <dsp:cNvPr id="0" name=""/>
        <dsp:cNvSpPr/>
      </dsp:nvSpPr>
      <dsp:spPr>
        <a:xfrm>
          <a:off x="335374" y="249925"/>
          <a:ext cx="609771" cy="609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F5240A-0D85-485B-9D93-407D1FFAF913}">
      <dsp:nvSpPr>
        <dsp:cNvPr id="0" name=""/>
        <dsp:cNvSpPr/>
      </dsp:nvSpPr>
      <dsp:spPr>
        <a:xfrm>
          <a:off x="1280519" y="473"/>
          <a:ext cx="2071608" cy="110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5" tIns="117335" rIns="117335" bIns="117335" numCol="1" spcCol="1270" anchor="ctr" anchorCtr="0">
          <a:noAutofit/>
        </a:bodyPr>
        <a:lstStyle/>
        <a:p>
          <a:pPr marL="0" lvl="0" indent="0" algn="l" defTabSz="1066800">
            <a:lnSpc>
              <a:spcPct val="100000"/>
            </a:lnSpc>
            <a:spcBef>
              <a:spcPct val="0"/>
            </a:spcBef>
            <a:spcAft>
              <a:spcPct val="35000"/>
            </a:spcAft>
            <a:buNone/>
          </a:pPr>
          <a:r>
            <a:rPr lang="en-US" sz="2400" kern="1200" dirty="0"/>
            <a:t>Sensory function</a:t>
          </a:r>
        </a:p>
      </dsp:txBody>
      <dsp:txXfrm>
        <a:off x="1280519" y="473"/>
        <a:ext cx="2071608" cy="1108674"/>
      </dsp:txXfrm>
    </dsp:sp>
    <dsp:sp modelId="{CBA0401E-7684-42C8-839E-D801768D883C}">
      <dsp:nvSpPr>
        <dsp:cNvPr id="0" name=""/>
        <dsp:cNvSpPr/>
      </dsp:nvSpPr>
      <dsp:spPr>
        <a:xfrm>
          <a:off x="0" y="1386317"/>
          <a:ext cx="3352128" cy="11086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B2503-2995-401B-AD2A-8687192014FC}">
      <dsp:nvSpPr>
        <dsp:cNvPr id="0" name=""/>
        <dsp:cNvSpPr/>
      </dsp:nvSpPr>
      <dsp:spPr>
        <a:xfrm>
          <a:off x="335374" y="1635768"/>
          <a:ext cx="609771" cy="609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6301C7-6BD3-4366-8AD9-2496B2EDF77C}">
      <dsp:nvSpPr>
        <dsp:cNvPr id="0" name=""/>
        <dsp:cNvSpPr/>
      </dsp:nvSpPr>
      <dsp:spPr>
        <a:xfrm>
          <a:off x="1280519" y="1386317"/>
          <a:ext cx="2071608" cy="110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5" tIns="117335" rIns="117335" bIns="117335" numCol="1" spcCol="1270" anchor="ctr" anchorCtr="0">
          <a:noAutofit/>
        </a:bodyPr>
        <a:lstStyle/>
        <a:p>
          <a:pPr marL="0" lvl="0" indent="0" algn="l" defTabSz="1066800">
            <a:lnSpc>
              <a:spcPct val="100000"/>
            </a:lnSpc>
            <a:spcBef>
              <a:spcPct val="0"/>
            </a:spcBef>
            <a:spcAft>
              <a:spcPct val="35000"/>
            </a:spcAft>
            <a:buNone/>
          </a:pPr>
          <a:endParaRPr lang="en-US" sz="2400" kern="1200" dirty="0"/>
        </a:p>
        <a:p>
          <a:pPr marL="0" lvl="0" indent="0" algn="l" defTabSz="1066800">
            <a:lnSpc>
              <a:spcPct val="100000"/>
            </a:lnSpc>
            <a:spcBef>
              <a:spcPct val="0"/>
            </a:spcBef>
            <a:spcAft>
              <a:spcPct val="35000"/>
            </a:spcAft>
            <a:buNone/>
          </a:pPr>
          <a:r>
            <a:rPr lang="en-US" sz="2400" kern="1200" dirty="0"/>
            <a:t>Motor function</a:t>
          </a:r>
        </a:p>
      </dsp:txBody>
      <dsp:txXfrm>
        <a:off x="1280519" y="1386317"/>
        <a:ext cx="2071608" cy="1108674"/>
      </dsp:txXfrm>
    </dsp:sp>
    <dsp:sp modelId="{5865A6BD-F99C-4927-AA71-14438D8BD5FD}">
      <dsp:nvSpPr>
        <dsp:cNvPr id="0" name=""/>
        <dsp:cNvSpPr/>
      </dsp:nvSpPr>
      <dsp:spPr>
        <a:xfrm>
          <a:off x="0" y="2772160"/>
          <a:ext cx="3352128" cy="11086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73F21-6CA6-4D82-A5B8-20E46E8BAE44}">
      <dsp:nvSpPr>
        <dsp:cNvPr id="0" name=""/>
        <dsp:cNvSpPr/>
      </dsp:nvSpPr>
      <dsp:spPr>
        <a:xfrm>
          <a:off x="335374" y="3021612"/>
          <a:ext cx="609771" cy="609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277CF8-63F3-4E73-9A0E-6D37315945D9}">
      <dsp:nvSpPr>
        <dsp:cNvPr id="0" name=""/>
        <dsp:cNvSpPr/>
      </dsp:nvSpPr>
      <dsp:spPr>
        <a:xfrm>
          <a:off x="1280519" y="2772160"/>
          <a:ext cx="2071608" cy="110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5" tIns="117335" rIns="117335" bIns="117335" numCol="1" spcCol="1270" anchor="ctr" anchorCtr="0">
          <a:noAutofit/>
        </a:bodyPr>
        <a:lstStyle/>
        <a:p>
          <a:pPr marL="0" lvl="0" indent="0" algn="l" defTabSz="1066800">
            <a:lnSpc>
              <a:spcPct val="100000"/>
            </a:lnSpc>
            <a:spcBef>
              <a:spcPct val="0"/>
            </a:spcBef>
            <a:spcAft>
              <a:spcPct val="35000"/>
            </a:spcAft>
            <a:buNone/>
          </a:pPr>
          <a:r>
            <a:rPr lang="en-US" sz="2400" kern="1200" dirty="0"/>
            <a:t>Reflex function</a:t>
          </a:r>
        </a:p>
      </dsp:txBody>
      <dsp:txXfrm>
        <a:off x="1280519" y="2772160"/>
        <a:ext cx="2071608" cy="1108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17159-1B05-4C4B-B548-25560B3C121E}">
      <dsp:nvSpPr>
        <dsp:cNvPr id="0" name=""/>
        <dsp:cNvSpPr/>
      </dsp:nvSpPr>
      <dsp:spPr>
        <a:xfrm>
          <a:off x="0" y="2780523"/>
          <a:ext cx="6683374" cy="1824324"/>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These can still be assessed:</a:t>
          </a:r>
        </a:p>
      </dsp:txBody>
      <dsp:txXfrm>
        <a:off x="0" y="2780523"/>
        <a:ext cx="6683374" cy="985135"/>
      </dsp:txXfrm>
    </dsp:sp>
    <dsp:sp modelId="{D6D0071D-7332-4ACB-87FB-B436C5653E84}">
      <dsp:nvSpPr>
        <dsp:cNvPr id="0" name=""/>
        <dsp:cNvSpPr/>
      </dsp:nvSpPr>
      <dsp:spPr>
        <a:xfrm>
          <a:off x="0" y="3729171"/>
          <a:ext cx="1670843" cy="83918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CNIII: oculomotor (pupillary reflex)</a:t>
          </a:r>
        </a:p>
      </dsp:txBody>
      <dsp:txXfrm>
        <a:off x="0" y="3729171"/>
        <a:ext cx="1670843" cy="839189"/>
      </dsp:txXfrm>
    </dsp:sp>
    <dsp:sp modelId="{FA0CCCC8-EE12-4068-B485-E12A6AEF14AF}">
      <dsp:nvSpPr>
        <dsp:cNvPr id="0" name=""/>
        <dsp:cNvSpPr/>
      </dsp:nvSpPr>
      <dsp:spPr>
        <a:xfrm>
          <a:off x="1670843" y="3729171"/>
          <a:ext cx="1670843" cy="839189"/>
        </a:xfrm>
        <a:prstGeom prst="rect">
          <a:avLst/>
        </a:prstGeom>
        <a:solidFill>
          <a:schemeClr val="accent2">
            <a:tint val="40000"/>
            <a:alpha val="90000"/>
            <a:hueOff val="-1234355"/>
            <a:satOff val="-2414"/>
            <a:lumOff val="-92"/>
            <a:alphaOff val="0"/>
          </a:schemeClr>
        </a:solidFill>
        <a:ln w="9525" cap="flat" cmpd="sng" algn="ctr">
          <a:solidFill>
            <a:schemeClr val="accent2">
              <a:tint val="40000"/>
              <a:alpha val="90000"/>
              <a:hueOff val="-1234355"/>
              <a:satOff val="-2414"/>
              <a:lumOff val="-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CN V: Trigeminal (corneal reflex)</a:t>
          </a:r>
        </a:p>
      </dsp:txBody>
      <dsp:txXfrm>
        <a:off x="1670843" y="3729171"/>
        <a:ext cx="1670843" cy="839189"/>
      </dsp:txXfrm>
    </dsp:sp>
    <dsp:sp modelId="{B3098F11-AE03-41DB-BD20-DCDBD67DB22B}">
      <dsp:nvSpPr>
        <dsp:cNvPr id="0" name=""/>
        <dsp:cNvSpPr/>
      </dsp:nvSpPr>
      <dsp:spPr>
        <a:xfrm>
          <a:off x="3341687" y="3729171"/>
          <a:ext cx="1670843" cy="839189"/>
        </a:xfrm>
        <a:prstGeom prst="rect">
          <a:avLst/>
        </a:prstGeom>
        <a:solidFill>
          <a:schemeClr val="accent2">
            <a:tint val="40000"/>
            <a:alpha val="90000"/>
            <a:hueOff val="-2468709"/>
            <a:satOff val="-4829"/>
            <a:lumOff val="-185"/>
            <a:alphaOff val="0"/>
          </a:schemeClr>
        </a:solidFill>
        <a:ln w="9525" cap="flat" cmpd="sng" algn="ctr">
          <a:solidFill>
            <a:schemeClr val="accent2">
              <a:tint val="40000"/>
              <a:alpha val="90000"/>
              <a:hueOff val="-2468709"/>
              <a:satOff val="-4829"/>
              <a:lumOff val="-1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CN IX : Glossopharyngeal (gag reflex)</a:t>
          </a:r>
        </a:p>
      </dsp:txBody>
      <dsp:txXfrm>
        <a:off x="3341687" y="3729171"/>
        <a:ext cx="1670843" cy="839189"/>
      </dsp:txXfrm>
    </dsp:sp>
    <dsp:sp modelId="{6A479A8E-6E52-45FD-8C1C-178C857DBD26}">
      <dsp:nvSpPr>
        <dsp:cNvPr id="0" name=""/>
        <dsp:cNvSpPr/>
      </dsp:nvSpPr>
      <dsp:spPr>
        <a:xfrm>
          <a:off x="5012531" y="3729171"/>
          <a:ext cx="1670843" cy="839189"/>
        </a:xfrm>
        <a:prstGeom prst="rect">
          <a:avLst/>
        </a:prstGeom>
        <a:solidFill>
          <a:schemeClr val="accent2">
            <a:tint val="40000"/>
            <a:alpha val="90000"/>
            <a:hueOff val="-3703064"/>
            <a:satOff val="-7243"/>
            <a:lumOff val="-277"/>
            <a:alphaOff val="0"/>
          </a:schemeClr>
        </a:solidFill>
        <a:ln w="9525" cap="flat" cmpd="sng" algn="ctr">
          <a:solidFill>
            <a:schemeClr val="accent2">
              <a:tint val="40000"/>
              <a:alpha val="90000"/>
              <a:hueOff val="-3703064"/>
              <a:satOff val="-7243"/>
              <a:lumOff val="-2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CN Xii: hypoglossal (cough reflex)</a:t>
          </a:r>
        </a:p>
      </dsp:txBody>
      <dsp:txXfrm>
        <a:off x="5012531" y="3729171"/>
        <a:ext cx="1670843" cy="839189"/>
      </dsp:txXfrm>
    </dsp:sp>
    <dsp:sp modelId="{6DDAF6E0-D483-4DB4-B5CC-2C95CC98BB3B}">
      <dsp:nvSpPr>
        <dsp:cNvPr id="0" name=""/>
        <dsp:cNvSpPr/>
      </dsp:nvSpPr>
      <dsp:spPr>
        <a:xfrm rot="10800000">
          <a:off x="0" y="2077"/>
          <a:ext cx="6683374" cy="2805810"/>
        </a:xfrm>
        <a:prstGeom prst="upArrowCallou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Regardless of the level of cognition and ability to participate due to that all patients can be tested for the determine cerebral and brainstem function</a:t>
          </a:r>
        </a:p>
      </dsp:txBody>
      <dsp:txXfrm rot="10800000">
        <a:off x="0" y="2077"/>
        <a:ext cx="6683374" cy="1823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BF3D7-ECE4-4FE0-AA88-EFADAB76DB7A}">
      <dsp:nvSpPr>
        <dsp:cNvPr id="0" name=""/>
        <dsp:cNvSpPr/>
      </dsp:nvSpPr>
      <dsp:spPr>
        <a:xfrm>
          <a:off x="714" y="111774"/>
          <a:ext cx="2787612" cy="1672567"/>
        </a:xfrm>
        <a:prstGeom prst="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Above the brainstem</a:t>
          </a:r>
        </a:p>
        <a:p>
          <a:pPr marL="0" lvl="0" indent="0" algn="ctr" defTabSz="1333500">
            <a:lnSpc>
              <a:spcPct val="90000"/>
            </a:lnSpc>
            <a:spcBef>
              <a:spcPct val="0"/>
            </a:spcBef>
            <a:spcAft>
              <a:spcPct val="35000"/>
            </a:spcAft>
            <a:buNone/>
          </a:pPr>
          <a:r>
            <a:rPr lang="en-US" sz="3000" kern="1200" dirty="0"/>
            <a:t>I AND II</a:t>
          </a:r>
        </a:p>
      </dsp:txBody>
      <dsp:txXfrm>
        <a:off x="714" y="111774"/>
        <a:ext cx="2787612" cy="1672567"/>
      </dsp:txXfrm>
    </dsp:sp>
    <dsp:sp modelId="{D8980DC8-7B5B-4CD4-9C0B-547548C28BA3}">
      <dsp:nvSpPr>
        <dsp:cNvPr id="0" name=""/>
        <dsp:cNvSpPr/>
      </dsp:nvSpPr>
      <dsp:spPr>
        <a:xfrm>
          <a:off x="3067088" y="111774"/>
          <a:ext cx="2787612" cy="1672567"/>
        </a:xfrm>
        <a:prstGeom prst="rect">
          <a:avLst/>
        </a:prstGeom>
        <a:gradFill rotWithShape="0">
          <a:gsLst>
            <a:gs pos="0">
              <a:schemeClr val="accent5">
                <a:hueOff val="5129271"/>
                <a:satOff val="-1832"/>
                <a:lumOff val="2942"/>
                <a:alphaOff val="0"/>
                <a:tint val="94000"/>
                <a:satMod val="100000"/>
                <a:lumMod val="108000"/>
              </a:schemeClr>
            </a:gs>
            <a:gs pos="50000">
              <a:schemeClr val="accent5">
                <a:hueOff val="5129271"/>
                <a:satOff val="-1832"/>
                <a:lumOff val="2942"/>
                <a:alphaOff val="0"/>
                <a:tint val="98000"/>
                <a:shade val="100000"/>
                <a:satMod val="100000"/>
                <a:lumMod val="100000"/>
              </a:schemeClr>
            </a:gs>
            <a:gs pos="100000">
              <a:schemeClr val="accent5">
                <a:hueOff val="5129271"/>
                <a:satOff val="-1832"/>
                <a:lumOff val="294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Midbrain</a:t>
          </a:r>
        </a:p>
        <a:p>
          <a:pPr marL="0" lvl="0" indent="0" algn="ctr" defTabSz="1333500">
            <a:lnSpc>
              <a:spcPct val="90000"/>
            </a:lnSpc>
            <a:spcBef>
              <a:spcPct val="0"/>
            </a:spcBef>
            <a:spcAft>
              <a:spcPct val="35000"/>
            </a:spcAft>
            <a:buNone/>
          </a:pPr>
          <a:r>
            <a:rPr lang="en-US" sz="3000" kern="1200" dirty="0"/>
            <a:t>III and IV</a:t>
          </a:r>
        </a:p>
        <a:p>
          <a:pPr marL="0" lvl="0" indent="0" algn="ctr" defTabSz="1333500">
            <a:lnSpc>
              <a:spcPct val="90000"/>
            </a:lnSpc>
            <a:spcBef>
              <a:spcPct val="0"/>
            </a:spcBef>
            <a:spcAft>
              <a:spcPct val="35000"/>
            </a:spcAft>
            <a:buNone/>
          </a:pPr>
          <a:endParaRPr lang="en-US" sz="3000" kern="1200" dirty="0"/>
        </a:p>
      </dsp:txBody>
      <dsp:txXfrm>
        <a:off x="3067088" y="111774"/>
        <a:ext cx="2787612" cy="1672567"/>
      </dsp:txXfrm>
    </dsp:sp>
    <dsp:sp modelId="{08EE0AC5-ED31-4D86-A22A-FD71A80B4F15}">
      <dsp:nvSpPr>
        <dsp:cNvPr id="0" name=""/>
        <dsp:cNvSpPr/>
      </dsp:nvSpPr>
      <dsp:spPr>
        <a:xfrm>
          <a:off x="714" y="2063102"/>
          <a:ext cx="2787612" cy="1672567"/>
        </a:xfrm>
        <a:prstGeom prst="rect">
          <a:avLst/>
        </a:prstGeom>
        <a:gradFill rotWithShape="0">
          <a:gsLst>
            <a:gs pos="0">
              <a:schemeClr val="accent5">
                <a:hueOff val="10258542"/>
                <a:satOff val="-3664"/>
                <a:lumOff val="5883"/>
                <a:alphaOff val="0"/>
                <a:tint val="94000"/>
                <a:satMod val="100000"/>
                <a:lumMod val="108000"/>
              </a:schemeClr>
            </a:gs>
            <a:gs pos="50000">
              <a:schemeClr val="accent5">
                <a:hueOff val="10258542"/>
                <a:satOff val="-3664"/>
                <a:lumOff val="5883"/>
                <a:alphaOff val="0"/>
                <a:tint val="98000"/>
                <a:shade val="100000"/>
                <a:satMod val="100000"/>
                <a:lumMod val="100000"/>
              </a:schemeClr>
            </a:gs>
            <a:gs pos="100000">
              <a:schemeClr val="accent5">
                <a:hueOff val="10258542"/>
                <a:satOff val="-3664"/>
                <a:lumOff val="588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Pons </a:t>
          </a:r>
        </a:p>
        <a:p>
          <a:pPr marL="0" lvl="0" indent="0" algn="ctr" defTabSz="1333500">
            <a:lnSpc>
              <a:spcPct val="90000"/>
            </a:lnSpc>
            <a:spcBef>
              <a:spcPct val="0"/>
            </a:spcBef>
            <a:spcAft>
              <a:spcPct val="35000"/>
            </a:spcAft>
            <a:buNone/>
          </a:pPr>
          <a:r>
            <a:rPr lang="en-US" sz="3000" kern="1200" dirty="0"/>
            <a:t>V, VI, VII, VIII</a:t>
          </a:r>
        </a:p>
      </dsp:txBody>
      <dsp:txXfrm>
        <a:off x="714" y="2063102"/>
        <a:ext cx="2787612" cy="1672567"/>
      </dsp:txXfrm>
    </dsp:sp>
    <dsp:sp modelId="{CEBFBC8B-FC36-421C-8A3E-A53AEC6A7720}">
      <dsp:nvSpPr>
        <dsp:cNvPr id="0" name=""/>
        <dsp:cNvSpPr/>
      </dsp:nvSpPr>
      <dsp:spPr>
        <a:xfrm>
          <a:off x="3067088" y="2063102"/>
          <a:ext cx="2787612" cy="1672567"/>
        </a:xfrm>
        <a:prstGeom prst="rect">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Medulla oblongata</a:t>
          </a:r>
        </a:p>
        <a:p>
          <a:pPr marL="0" lvl="0" indent="0" algn="ctr" defTabSz="1333500">
            <a:lnSpc>
              <a:spcPct val="90000"/>
            </a:lnSpc>
            <a:spcBef>
              <a:spcPct val="0"/>
            </a:spcBef>
            <a:spcAft>
              <a:spcPct val="35000"/>
            </a:spcAft>
            <a:buNone/>
          </a:pPr>
          <a:r>
            <a:rPr lang="en-US" sz="3000" kern="1200" dirty="0"/>
            <a:t>IX, X, XI AND XII</a:t>
          </a:r>
        </a:p>
      </dsp:txBody>
      <dsp:txXfrm>
        <a:off x="3067088" y="2063102"/>
        <a:ext cx="2787612" cy="1672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52807-4B9D-4779-9C29-916567950112}">
      <dsp:nvSpPr>
        <dsp:cNvPr id="0" name=""/>
        <dsp:cNvSpPr/>
      </dsp:nvSpPr>
      <dsp:spPr>
        <a:xfrm>
          <a:off x="0" y="31141"/>
          <a:ext cx="6683374" cy="147072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NOT ALWAYS NEED TO DO ALL NERVES</a:t>
          </a:r>
          <a:endParaRPr lang="en-US" sz="2300" kern="1200"/>
        </a:p>
      </dsp:txBody>
      <dsp:txXfrm>
        <a:off x="71795" y="102936"/>
        <a:ext cx="6539784" cy="1327130"/>
      </dsp:txXfrm>
    </dsp:sp>
    <dsp:sp modelId="{B3988FCD-0E73-41A2-A6BF-051F7257AB6F}">
      <dsp:nvSpPr>
        <dsp:cNvPr id="0" name=""/>
        <dsp:cNvSpPr/>
      </dsp:nvSpPr>
      <dsp:spPr>
        <a:xfrm>
          <a:off x="0" y="1568102"/>
          <a:ext cx="6683374" cy="1470720"/>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YOU WILL ASSESS BY PATIENT SYMPTOMS IN MOST CASES TO RULE OUT INVOLVEMENT OF A SPECIFIC AREA OF THE BRAIN</a:t>
          </a:r>
          <a:endParaRPr lang="en-US" sz="2300" kern="1200"/>
        </a:p>
      </dsp:txBody>
      <dsp:txXfrm>
        <a:off x="71795" y="1639897"/>
        <a:ext cx="6539784" cy="1327130"/>
      </dsp:txXfrm>
    </dsp:sp>
    <dsp:sp modelId="{44AC3531-6D0B-4324-BD4D-E716103B627C}">
      <dsp:nvSpPr>
        <dsp:cNvPr id="0" name=""/>
        <dsp:cNvSpPr/>
      </dsp:nvSpPr>
      <dsp:spPr>
        <a:xfrm>
          <a:off x="0" y="3105062"/>
          <a:ext cx="6683374" cy="147072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IF THE PATIENT IS EXPERIENCING SEIZURES OR STROKE ACTIVITY, THIS ASSESSMENT IS USED TO DETERMINE THE AMOUNT OF OR EXTENT OF DAMAGE</a:t>
          </a:r>
          <a:endParaRPr lang="en-US" sz="2300" kern="1200"/>
        </a:p>
      </dsp:txBody>
      <dsp:txXfrm>
        <a:off x="71795" y="3176857"/>
        <a:ext cx="6539784" cy="13271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3/1/2023</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3</a:t>
            </a:fld>
            <a:endParaRPr lang="en-US" dirty="0"/>
          </a:p>
        </p:txBody>
      </p:sp>
    </p:spTree>
    <p:extLst>
      <p:ext uri="{BB962C8B-B14F-4D97-AF65-F5344CB8AC3E}">
        <p14:creationId xmlns:p14="http://schemas.microsoft.com/office/powerpoint/2010/main" val="64323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important to understand what area of the brain “houses” the nerves?  The earliest indicator of neurologic compromise is pupillary reflex. Remembering all the nerves and what they do  is easier if we take them in context and think about where they are in the brain and what the regulate. Lets look at them one at a time.</a:t>
            </a:r>
          </a:p>
        </p:txBody>
      </p:sp>
      <p:sp>
        <p:nvSpPr>
          <p:cNvPr id="4" name="Slide Number Placeholder 3"/>
          <p:cNvSpPr>
            <a:spLocks noGrp="1"/>
          </p:cNvSpPr>
          <p:nvPr>
            <p:ph type="sldNum" sz="quarter" idx="5"/>
          </p:nvPr>
        </p:nvSpPr>
        <p:spPr/>
        <p:txBody>
          <a:bodyPr/>
          <a:lstStyle/>
          <a:p>
            <a:fld id="{99EDED1C-4656-4CF8-AD34-DC4A65BB3913}" type="slidenum">
              <a:rPr lang="en-US" smtClean="0"/>
              <a:t>5</a:t>
            </a:fld>
            <a:endParaRPr lang="en-US" dirty="0"/>
          </a:p>
        </p:txBody>
      </p:sp>
    </p:spTree>
    <p:extLst>
      <p:ext uri="{BB962C8B-B14F-4D97-AF65-F5344CB8AC3E}">
        <p14:creationId xmlns:p14="http://schemas.microsoft.com/office/powerpoint/2010/main" val="345307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18</a:t>
            </a:fld>
            <a:endParaRPr lang="en-US" dirty="0"/>
          </a:p>
        </p:txBody>
      </p:sp>
    </p:spTree>
    <p:extLst>
      <p:ext uri="{BB962C8B-B14F-4D97-AF65-F5344CB8AC3E}">
        <p14:creationId xmlns:p14="http://schemas.microsoft.com/office/powerpoint/2010/main" val="3929177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3/1/2023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png"/><Relationship Id="rId7" Type="http://schemas.openxmlformats.org/officeDocument/2006/relationships/diagramLayout" Target="../diagrams/layout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Data" Target="../diagrams/data3.xml"/><Relationship Id="rId5" Type="http://schemas.openxmlformats.org/officeDocument/2006/relationships/image" Target="../media/image16.jpeg"/><Relationship Id="rId10" Type="http://schemas.microsoft.com/office/2007/relationships/diagramDrawing" Target="../diagrams/drawing3.xml"/><Relationship Id="rId4" Type="http://schemas.openxmlformats.org/officeDocument/2006/relationships/image" Target="../media/image7.png"/><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etri Dish">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Picture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981075" y="1358901"/>
            <a:ext cx="5280026" cy="2730498"/>
          </a:xfrm>
        </p:spPr>
        <p:txBody>
          <a:bodyPr>
            <a:normAutofit/>
          </a:bodyPr>
          <a:lstStyle/>
          <a:p>
            <a:r>
              <a:rPr lang="en-US" dirty="0">
                <a:solidFill>
                  <a:schemeClr val="tx1">
                    <a:lumMod val="65000"/>
                    <a:lumOff val="35000"/>
                  </a:schemeClr>
                </a:solidFill>
              </a:rPr>
              <a:t>Cranial nerve assessment</a:t>
            </a: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981075" y="4165600"/>
            <a:ext cx="5280027" cy="1371599"/>
          </a:xfrm>
        </p:spPr>
        <p:txBody>
          <a:bodyPr>
            <a:normAutofit/>
          </a:bodyPr>
          <a:lstStyle/>
          <a:p>
            <a:r>
              <a:rPr lang="en-US" dirty="0"/>
              <a:t>Basic techniques to remember</a:t>
            </a:r>
          </a:p>
          <a:p>
            <a:r>
              <a:rPr lang="en-US" dirty="0"/>
              <a:t>Laurie Paugel msn, </a:t>
            </a:r>
            <a:r>
              <a:rPr lang="en-US" dirty="0" err="1"/>
              <a:t>rn</a:t>
            </a:r>
            <a:endParaRPr lang="en-US" dirty="0"/>
          </a:p>
        </p:txBody>
      </p:sp>
    </p:spTree>
    <p:extLst>
      <p:ext uri="{BB962C8B-B14F-4D97-AF65-F5344CB8AC3E}">
        <p14:creationId xmlns:p14="http://schemas.microsoft.com/office/powerpoint/2010/main" val="26420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11FA484E-B27F-0DBB-F637-801F1A25507A}"/>
              </a:ext>
            </a:extLst>
          </p:cNvPr>
          <p:cNvSpPr>
            <a:spLocks noGrp="1"/>
          </p:cNvSpPr>
          <p:nvPr>
            <p:ph type="title"/>
          </p:nvPr>
        </p:nvSpPr>
        <p:spPr>
          <a:xfrm>
            <a:off x="641074" y="1419900"/>
            <a:ext cx="2844002" cy="4018201"/>
          </a:xfrm>
        </p:spPr>
        <p:txBody>
          <a:bodyPr>
            <a:normAutofit/>
          </a:bodyPr>
          <a:lstStyle/>
          <a:p>
            <a:pPr algn="l"/>
            <a:r>
              <a:rPr lang="en-US" sz="4100"/>
              <a:t>Cranial nerve V (5)</a:t>
            </a:r>
            <a:br>
              <a:rPr lang="en-US" sz="4100"/>
            </a:br>
            <a:r>
              <a:rPr lang="en-US" sz="4100"/>
              <a:t>trigeminal</a:t>
            </a:r>
          </a:p>
        </p:txBody>
      </p:sp>
      <p:sp>
        <p:nvSpPr>
          <p:cNvPr id="3" name="Content Placeholder 2">
            <a:extLst>
              <a:ext uri="{FF2B5EF4-FFF2-40B4-BE49-F238E27FC236}">
                <a16:creationId xmlns:a16="http://schemas.microsoft.com/office/drawing/2014/main" id="{8EF9730A-4D63-64E2-3428-F5B8C5A8BB94}"/>
              </a:ext>
            </a:extLst>
          </p:cNvPr>
          <p:cNvSpPr>
            <a:spLocks noGrp="1"/>
          </p:cNvSpPr>
          <p:nvPr>
            <p:ph sz="quarter" idx="13"/>
          </p:nvPr>
        </p:nvSpPr>
        <p:spPr>
          <a:xfrm>
            <a:off x="4701008" y="1193576"/>
            <a:ext cx="6576591" cy="4470850"/>
          </a:xfrm>
        </p:spPr>
        <p:txBody>
          <a:bodyPr anchor="ctr">
            <a:normAutofit/>
          </a:bodyPr>
          <a:lstStyle/>
          <a:p>
            <a:r>
              <a:rPr lang="en-US" dirty="0"/>
              <a:t>Mnemonic: 5 rhymes with tri (both)</a:t>
            </a:r>
          </a:p>
          <a:p>
            <a:r>
              <a:rPr lang="en-US" dirty="0"/>
              <a:t>Has bilateral branches that control the forehead, cheeks, jaw, and temperature sensation and light touch functions</a:t>
            </a:r>
          </a:p>
          <a:p>
            <a:r>
              <a:rPr lang="en-US" dirty="0"/>
              <a:t>Watch for strength of movement and symmetry</a:t>
            </a:r>
          </a:p>
          <a:p>
            <a:r>
              <a:rPr lang="en-US" dirty="0"/>
              <a:t>A new finding may indicate increased intracranial pressure and brainstem damage</a:t>
            </a:r>
          </a:p>
          <a:p>
            <a:r>
              <a:rPr lang="en-US" dirty="0"/>
              <a:t>increases individual for aspiration due to deficit</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64649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FE76C00A-2CDF-C701-E1A2-C39012358C48}"/>
              </a:ext>
            </a:extLst>
          </p:cNvPr>
          <p:cNvSpPr>
            <a:spLocks noGrp="1"/>
          </p:cNvSpPr>
          <p:nvPr>
            <p:ph type="title"/>
          </p:nvPr>
        </p:nvSpPr>
        <p:spPr>
          <a:xfrm>
            <a:off x="641074" y="1419900"/>
            <a:ext cx="2844002" cy="4018201"/>
          </a:xfrm>
        </p:spPr>
        <p:txBody>
          <a:bodyPr>
            <a:normAutofit/>
          </a:bodyPr>
          <a:lstStyle/>
          <a:p>
            <a:pPr algn="l"/>
            <a:r>
              <a:rPr lang="en-US" sz="4400"/>
              <a:t>Cranial nerve IV (6)</a:t>
            </a:r>
            <a:br>
              <a:rPr lang="en-US" sz="4400"/>
            </a:br>
            <a:r>
              <a:rPr lang="en-US" sz="4400"/>
              <a:t>abducens</a:t>
            </a:r>
          </a:p>
        </p:txBody>
      </p:sp>
      <p:sp>
        <p:nvSpPr>
          <p:cNvPr id="3" name="Content Placeholder 2">
            <a:extLst>
              <a:ext uri="{FF2B5EF4-FFF2-40B4-BE49-F238E27FC236}">
                <a16:creationId xmlns:a16="http://schemas.microsoft.com/office/drawing/2014/main" id="{DC90784E-C7CE-CA77-CE76-BD86BA4F24EE}"/>
              </a:ext>
            </a:extLst>
          </p:cNvPr>
          <p:cNvSpPr>
            <a:spLocks noGrp="1"/>
          </p:cNvSpPr>
          <p:nvPr>
            <p:ph sz="quarter" idx="13"/>
          </p:nvPr>
        </p:nvSpPr>
        <p:spPr>
          <a:xfrm>
            <a:off x="4701008" y="1193576"/>
            <a:ext cx="6576591" cy="4470850"/>
          </a:xfrm>
        </p:spPr>
        <p:txBody>
          <a:bodyPr anchor="ctr">
            <a:normAutofit/>
          </a:bodyPr>
          <a:lstStyle/>
          <a:p>
            <a:r>
              <a:rPr lang="en-US" dirty="0"/>
              <a:t>Mnemonic: 3, 4 and 6 makes the eyes do tricks (motor)</a:t>
            </a:r>
          </a:p>
          <a:p>
            <a:r>
              <a:rPr lang="en-US" dirty="0"/>
              <a:t>Moves eyes beyond midline toward the ears</a:t>
            </a:r>
          </a:p>
          <a:p>
            <a:r>
              <a:rPr lang="en-US" dirty="0"/>
              <a:t>Travels the longest intracranial course and is most susceptible to any of the ocular functioning nerves</a:t>
            </a:r>
          </a:p>
          <a:p>
            <a:r>
              <a:rPr lang="en-US" dirty="0"/>
              <a:t>Affected eye will not cross midline</a:t>
            </a:r>
          </a:p>
          <a:p>
            <a:r>
              <a:rPr lang="en-US" dirty="0"/>
              <a:t>Terms are diplopia and nystagmus (see cranial nerve 4)</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924131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E16C4684-CB8D-088E-7240-3F06237587C7}"/>
              </a:ext>
            </a:extLst>
          </p:cNvPr>
          <p:cNvSpPr>
            <a:spLocks noGrp="1"/>
          </p:cNvSpPr>
          <p:nvPr>
            <p:ph type="title"/>
          </p:nvPr>
        </p:nvSpPr>
        <p:spPr>
          <a:xfrm>
            <a:off x="641074" y="1419900"/>
            <a:ext cx="2844002" cy="4018201"/>
          </a:xfrm>
        </p:spPr>
        <p:txBody>
          <a:bodyPr>
            <a:normAutofit/>
          </a:bodyPr>
          <a:lstStyle/>
          <a:p>
            <a:pPr algn="l"/>
            <a:r>
              <a:rPr lang="en-US" sz="4400"/>
              <a:t>Cranial nerve VII (7)</a:t>
            </a:r>
            <a:br>
              <a:rPr lang="en-US" sz="4400"/>
            </a:br>
            <a:r>
              <a:rPr lang="en-US" sz="4400"/>
              <a:t>facial</a:t>
            </a:r>
          </a:p>
        </p:txBody>
      </p:sp>
      <p:sp>
        <p:nvSpPr>
          <p:cNvPr id="3" name="Content Placeholder 2">
            <a:extLst>
              <a:ext uri="{FF2B5EF4-FFF2-40B4-BE49-F238E27FC236}">
                <a16:creationId xmlns:a16="http://schemas.microsoft.com/office/drawing/2014/main" id="{60D295DB-52AF-D03B-0188-CEE6EBEC75FF}"/>
              </a:ext>
            </a:extLst>
          </p:cNvPr>
          <p:cNvSpPr>
            <a:spLocks noGrp="1"/>
          </p:cNvSpPr>
          <p:nvPr>
            <p:ph sz="quarter" idx="13"/>
          </p:nvPr>
        </p:nvSpPr>
        <p:spPr>
          <a:xfrm>
            <a:off x="4701008" y="1193576"/>
            <a:ext cx="6576591" cy="4470850"/>
          </a:xfrm>
        </p:spPr>
        <p:txBody>
          <a:bodyPr anchor="ctr">
            <a:normAutofit/>
          </a:bodyPr>
          <a:lstStyle/>
          <a:p>
            <a:pPr>
              <a:lnSpc>
                <a:spcPct val="110000"/>
              </a:lnSpc>
            </a:pPr>
            <a:r>
              <a:rPr lang="en-US" sz="1700"/>
              <a:t>Mnemonic: on the face (mixed)</a:t>
            </a:r>
          </a:p>
          <a:p>
            <a:pPr>
              <a:lnSpc>
                <a:spcPct val="110000"/>
              </a:lnSpc>
            </a:pPr>
            <a:r>
              <a:rPr lang="en-US" sz="1700"/>
              <a:t>Facial expression: movement of lips and corneal </a:t>
            </a:r>
            <a:r>
              <a:rPr lang="en-US" sz="1700" err="1"/>
              <a:t>relfecx</a:t>
            </a:r>
            <a:r>
              <a:rPr lang="en-US" sz="1700"/>
              <a:t>.</a:t>
            </a:r>
          </a:p>
          <a:p>
            <a:pPr>
              <a:lnSpc>
                <a:spcPct val="110000"/>
              </a:lnSpc>
            </a:pPr>
            <a:r>
              <a:rPr lang="en-US" sz="1700"/>
              <a:t>Also innervates the anterior 2/3 of the tongue which detects taste</a:t>
            </a:r>
          </a:p>
          <a:p>
            <a:pPr>
              <a:lnSpc>
                <a:spcPct val="110000"/>
              </a:lnSpc>
            </a:pPr>
            <a:r>
              <a:rPr lang="en-US" sz="1700"/>
              <a:t>May note asymmetry with smile, raising eyebrows or opening the eye</a:t>
            </a:r>
          </a:p>
          <a:p>
            <a:pPr>
              <a:lnSpc>
                <a:spcPct val="110000"/>
              </a:lnSpc>
            </a:pPr>
            <a:r>
              <a:rPr lang="en-US" sz="1700"/>
              <a:t>Check by gently holding lid down and ask patient to open the eye (patient should exhibit resistance</a:t>
            </a:r>
          </a:p>
          <a:p>
            <a:pPr>
              <a:lnSpc>
                <a:spcPct val="110000"/>
              </a:lnSpc>
            </a:pPr>
            <a:r>
              <a:rPr lang="en-US" sz="1700"/>
              <a:t>Nasolabial folds should be symmetric as well</a:t>
            </a:r>
          </a:p>
          <a:p>
            <a:pPr>
              <a:lnSpc>
                <a:spcPct val="110000"/>
              </a:lnSpc>
            </a:pPr>
            <a:r>
              <a:rPr lang="en-US" sz="1700"/>
              <a:t>Increased nasal and salivary secretions may lead to pocketing food in the cheek (aspiration risk)</a:t>
            </a:r>
          </a:p>
          <a:p>
            <a:pPr>
              <a:lnSpc>
                <a:spcPct val="110000"/>
              </a:lnSpc>
            </a:pPr>
            <a:endParaRPr lang="en-US" sz="170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7211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0F0CAD17-9A11-3D96-C8E5-8E3A909E1691}"/>
              </a:ext>
            </a:extLst>
          </p:cNvPr>
          <p:cNvSpPr>
            <a:spLocks noGrp="1"/>
          </p:cNvSpPr>
          <p:nvPr>
            <p:ph type="title"/>
          </p:nvPr>
        </p:nvSpPr>
        <p:spPr>
          <a:xfrm>
            <a:off x="641074" y="1419900"/>
            <a:ext cx="2844002" cy="4018201"/>
          </a:xfrm>
        </p:spPr>
        <p:txBody>
          <a:bodyPr>
            <a:normAutofit/>
          </a:bodyPr>
          <a:lstStyle/>
          <a:p>
            <a:pPr algn="l"/>
            <a:r>
              <a:rPr lang="en-US" sz="2100"/>
              <a:t>Cranial nerve VIII (8)</a:t>
            </a:r>
            <a:br>
              <a:rPr lang="en-US" sz="2100"/>
            </a:br>
            <a:r>
              <a:rPr lang="en-US" sz="2100"/>
              <a:t>acoustic or vestibulocochlear</a:t>
            </a:r>
          </a:p>
        </p:txBody>
      </p:sp>
      <p:sp>
        <p:nvSpPr>
          <p:cNvPr id="3" name="Content Placeholder 2">
            <a:extLst>
              <a:ext uri="{FF2B5EF4-FFF2-40B4-BE49-F238E27FC236}">
                <a16:creationId xmlns:a16="http://schemas.microsoft.com/office/drawing/2014/main" id="{4AC67C0A-3FC5-1507-D427-55499F974D70}"/>
              </a:ext>
            </a:extLst>
          </p:cNvPr>
          <p:cNvSpPr>
            <a:spLocks noGrp="1"/>
          </p:cNvSpPr>
          <p:nvPr>
            <p:ph sz="quarter" idx="13"/>
          </p:nvPr>
        </p:nvSpPr>
        <p:spPr>
          <a:xfrm>
            <a:off x="4701008" y="1193576"/>
            <a:ext cx="6576591" cy="4470850"/>
          </a:xfrm>
        </p:spPr>
        <p:txBody>
          <a:bodyPr anchor="ctr">
            <a:normAutofit/>
          </a:bodyPr>
          <a:lstStyle/>
          <a:p>
            <a:pPr>
              <a:lnSpc>
                <a:spcPct val="110000"/>
              </a:lnSpc>
            </a:pPr>
            <a:r>
              <a:rPr lang="en-US" sz="1400"/>
              <a:t>Mnemonic: 8 in the ear (sensory) </a:t>
            </a:r>
          </a:p>
          <a:p>
            <a:pPr>
              <a:lnSpc>
                <a:spcPct val="110000"/>
              </a:lnSpc>
            </a:pPr>
            <a:r>
              <a:rPr lang="en-US" sz="1400"/>
              <a:t>Hearing and balance</a:t>
            </a:r>
          </a:p>
          <a:p>
            <a:pPr>
              <a:lnSpc>
                <a:spcPct val="110000"/>
              </a:lnSpc>
            </a:pPr>
            <a:r>
              <a:rPr lang="en-US" sz="1400"/>
              <a:t>Hearing tests include whisper or rubbing fingers by  ear or use of a tuning fork</a:t>
            </a:r>
          </a:p>
          <a:p>
            <a:pPr>
              <a:lnSpc>
                <a:spcPct val="110000"/>
              </a:lnSpc>
            </a:pPr>
            <a:r>
              <a:rPr lang="en-US" sz="1400"/>
              <a:t>Rinne test_ perception by placing fork near ear (Perception) and bone placing behind ear on bone (conduction), normally sound is heard longer in air than in conduction</a:t>
            </a:r>
          </a:p>
          <a:p>
            <a:pPr>
              <a:lnSpc>
                <a:spcPct val="110000"/>
              </a:lnSpc>
            </a:pPr>
            <a:r>
              <a:rPr lang="en-US" sz="1400"/>
              <a:t>Conduction hearing loss is hearing the sound longer with  bone conduction than sensory but doesn’t reach </a:t>
            </a:r>
            <a:r>
              <a:rPr lang="en-US" sz="1400" err="1"/>
              <a:t>reach</a:t>
            </a:r>
            <a:r>
              <a:rPr lang="en-US" sz="1400"/>
              <a:t> the inner ear or nerve for synapsing</a:t>
            </a:r>
          </a:p>
          <a:p>
            <a:pPr>
              <a:lnSpc>
                <a:spcPct val="110000"/>
              </a:lnSpc>
            </a:pPr>
            <a:r>
              <a:rPr lang="en-US" sz="1400"/>
              <a:t>Sensorineural hearing loss is when air conduction lasts longer than bone  but doesn’t reach </a:t>
            </a:r>
            <a:r>
              <a:rPr lang="en-US" sz="1400" err="1"/>
              <a:t>reach</a:t>
            </a:r>
            <a:r>
              <a:rPr lang="en-US" sz="1400"/>
              <a:t> the inner ear or nerve for synapsing</a:t>
            </a:r>
          </a:p>
          <a:p>
            <a:pPr>
              <a:lnSpc>
                <a:spcPct val="110000"/>
              </a:lnSpc>
            </a:pPr>
            <a:r>
              <a:rPr lang="en-US" sz="1400"/>
              <a:t>Patient may experience dizziness or impaired balance</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582928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C835B66B-765F-CFDA-362E-8D7F4BD7072E}"/>
              </a:ext>
            </a:extLst>
          </p:cNvPr>
          <p:cNvSpPr>
            <a:spLocks noGrp="1"/>
          </p:cNvSpPr>
          <p:nvPr>
            <p:ph type="title"/>
          </p:nvPr>
        </p:nvSpPr>
        <p:spPr>
          <a:xfrm>
            <a:off x="641074" y="1419900"/>
            <a:ext cx="2844002" cy="4018201"/>
          </a:xfrm>
        </p:spPr>
        <p:txBody>
          <a:bodyPr>
            <a:normAutofit/>
          </a:bodyPr>
          <a:lstStyle/>
          <a:p>
            <a:pPr algn="l"/>
            <a:r>
              <a:rPr lang="en-US" sz="2100"/>
              <a:t>Cranial nerve IX (9)</a:t>
            </a:r>
            <a:br>
              <a:rPr lang="en-US" sz="2100"/>
            </a:br>
            <a:r>
              <a:rPr lang="en-US" sz="2100"/>
              <a:t>glossopharyngeal </a:t>
            </a:r>
            <a:br>
              <a:rPr lang="en-US" sz="2100"/>
            </a:br>
            <a:r>
              <a:rPr lang="en-US" sz="2100"/>
              <a:t>and cranial nerve x (10) </a:t>
            </a:r>
            <a:br>
              <a:rPr lang="en-US" sz="2100"/>
            </a:br>
            <a:r>
              <a:rPr lang="en-US" sz="2100"/>
              <a:t>vagus </a:t>
            </a:r>
          </a:p>
        </p:txBody>
      </p:sp>
      <p:sp>
        <p:nvSpPr>
          <p:cNvPr id="3" name="Content Placeholder 2">
            <a:extLst>
              <a:ext uri="{FF2B5EF4-FFF2-40B4-BE49-F238E27FC236}">
                <a16:creationId xmlns:a16="http://schemas.microsoft.com/office/drawing/2014/main" id="{B0E4B409-FAB8-7256-5F75-83B8D45A3156}"/>
              </a:ext>
            </a:extLst>
          </p:cNvPr>
          <p:cNvSpPr>
            <a:spLocks noGrp="1"/>
          </p:cNvSpPr>
          <p:nvPr>
            <p:ph sz="quarter" idx="13"/>
          </p:nvPr>
        </p:nvSpPr>
        <p:spPr>
          <a:xfrm>
            <a:off x="4701008" y="1193576"/>
            <a:ext cx="6576591" cy="4470850"/>
          </a:xfrm>
        </p:spPr>
        <p:txBody>
          <a:bodyPr anchor="ctr">
            <a:normAutofit/>
          </a:bodyPr>
          <a:lstStyle/>
          <a:p>
            <a:pPr>
              <a:lnSpc>
                <a:spcPct val="110000"/>
              </a:lnSpc>
            </a:pPr>
            <a:r>
              <a:rPr lang="en-US" sz="1700"/>
              <a:t>Mnemonic : 9 and 10 under the chin (both)</a:t>
            </a:r>
          </a:p>
          <a:p>
            <a:pPr>
              <a:lnSpc>
                <a:spcPct val="110000"/>
              </a:lnSpc>
            </a:pPr>
            <a:r>
              <a:rPr lang="en-US" sz="1700"/>
              <a:t>Control gag </a:t>
            </a:r>
            <a:r>
              <a:rPr lang="en-US" sz="1700" err="1"/>
              <a:t>relex</a:t>
            </a:r>
            <a:r>
              <a:rPr lang="en-US" sz="1700"/>
              <a:t>, swallowing reflex, vocalization, AND POSTERIOR PHARYNGEAL MUSCLES</a:t>
            </a:r>
          </a:p>
          <a:p>
            <a:pPr>
              <a:lnSpc>
                <a:spcPct val="110000"/>
              </a:lnSpc>
            </a:pPr>
            <a:r>
              <a:rPr lang="en-US" sz="1700"/>
              <a:t>SENSORY AND TAST TO POSTERIOR 1/3 OF THE TONGUE AND SOME INNER EAR SENSATION</a:t>
            </a:r>
          </a:p>
          <a:p>
            <a:pPr>
              <a:lnSpc>
                <a:spcPct val="110000"/>
              </a:lnSpc>
            </a:pPr>
            <a:r>
              <a:rPr lang="en-US" sz="1700"/>
              <a:t>HAVE PATIENT OPEN MOUTH AND SAY AH AND LOOK FOR SYMMETRICAL UVULA ALIGNMENT</a:t>
            </a:r>
          </a:p>
          <a:p>
            <a:pPr>
              <a:lnSpc>
                <a:spcPct val="110000"/>
              </a:lnSpc>
            </a:pPr>
            <a:r>
              <a:rPr lang="en-US" sz="1700"/>
              <a:t>TOUCHING SIDE OF THE BACK OF THE THROAT WITH A TONGUE BLADE SHOULD ELICIT THE GAG REFLEX, </a:t>
            </a:r>
          </a:p>
          <a:p>
            <a:pPr>
              <a:lnSpc>
                <a:spcPct val="110000"/>
              </a:lnSpc>
            </a:pPr>
            <a:r>
              <a:rPr lang="en-US" sz="1700"/>
              <a:t>ABNORMAL FINDINGS COULD BE UVULA DEVIATION,DECREASED COUGH AND ALSO THORACIC AND ABDOMINAL ORGANS INCLUDING THE HEART AND GI TRACT (VASO VAGAL MANEUAVOR) </a:t>
            </a:r>
          </a:p>
          <a:p>
            <a:pPr>
              <a:lnSpc>
                <a:spcPct val="110000"/>
              </a:lnSpc>
            </a:pPr>
            <a:endParaRPr lang="en-US" sz="1700"/>
          </a:p>
          <a:p>
            <a:pPr>
              <a:lnSpc>
                <a:spcPct val="110000"/>
              </a:lnSpc>
            </a:pPr>
            <a:endParaRPr lang="en-US" sz="170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499935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radiologic figure of a skeleton">
            <a:extLst>
              <a:ext uri="{FF2B5EF4-FFF2-40B4-BE49-F238E27FC236}">
                <a16:creationId xmlns:a16="http://schemas.microsoft.com/office/drawing/2014/main" id="{E8179C03-15CB-B231-E6A7-AF052DF6339C}"/>
              </a:ext>
            </a:extLst>
          </p:cNvPr>
          <p:cNvPicPr>
            <a:picLocks noChangeAspect="1"/>
          </p:cNvPicPr>
          <p:nvPr/>
        </p:nvPicPr>
        <p:blipFill rotWithShape="1">
          <a:blip r:embed="rId2"/>
          <a:srcRect l="59805" r="1314" b="-1"/>
          <a:stretch/>
        </p:blipFill>
        <p:spPr>
          <a:xfrm>
            <a:off x="20" y="10"/>
            <a:ext cx="4024741"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20FB86-9E74-8BCE-F86A-AA60075037F7}"/>
              </a:ext>
            </a:extLst>
          </p:cNvPr>
          <p:cNvSpPr>
            <a:spLocks noGrp="1"/>
          </p:cNvSpPr>
          <p:nvPr>
            <p:ph type="title"/>
          </p:nvPr>
        </p:nvSpPr>
        <p:spPr>
          <a:xfrm>
            <a:off x="4465050" y="618517"/>
            <a:ext cx="6672886" cy="1596177"/>
          </a:xfrm>
        </p:spPr>
        <p:txBody>
          <a:bodyPr>
            <a:normAutofit/>
          </a:bodyPr>
          <a:lstStyle/>
          <a:p>
            <a:r>
              <a:rPr lang="en-US" dirty="0"/>
              <a:t>CRANIAL NERVE xi (11)</a:t>
            </a:r>
            <a:br>
              <a:rPr lang="en-US" dirty="0"/>
            </a:br>
            <a:r>
              <a:rPr lang="en-US" dirty="0"/>
              <a:t>SPINAL ACCESSORY</a:t>
            </a:r>
          </a:p>
        </p:txBody>
      </p:sp>
      <p:sp>
        <p:nvSpPr>
          <p:cNvPr id="3" name="Content Placeholder 2">
            <a:extLst>
              <a:ext uri="{FF2B5EF4-FFF2-40B4-BE49-F238E27FC236}">
                <a16:creationId xmlns:a16="http://schemas.microsoft.com/office/drawing/2014/main" id="{68C91FCD-395F-E90E-D252-B086AC2EC593}"/>
              </a:ext>
            </a:extLst>
          </p:cNvPr>
          <p:cNvSpPr>
            <a:spLocks noGrp="1"/>
          </p:cNvSpPr>
          <p:nvPr>
            <p:ph sz="quarter" idx="13"/>
          </p:nvPr>
        </p:nvSpPr>
        <p:spPr>
          <a:xfrm>
            <a:off x="4465048" y="2367092"/>
            <a:ext cx="6672887" cy="3424107"/>
          </a:xfrm>
        </p:spPr>
        <p:txBody>
          <a:bodyPr>
            <a:normAutofit/>
          </a:bodyPr>
          <a:lstStyle/>
          <a:p>
            <a:r>
              <a:rPr lang="en-US" dirty="0"/>
              <a:t>MNEMONIC:  1 ON EACH SHOULDER (11) (MOTOR)</a:t>
            </a:r>
          </a:p>
          <a:p>
            <a:r>
              <a:rPr lang="en-US" dirty="0"/>
              <a:t>ELEVATES THE SHOULDERS AND TURNS THE HEAD LATERALLY</a:t>
            </a:r>
          </a:p>
          <a:p>
            <a:r>
              <a:rPr lang="en-US" dirty="0"/>
              <a:t>ASK PATIENT TO SHRUG SHOULDERS AGAINST YOUR RESISTANCE</a:t>
            </a:r>
          </a:p>
          <a:p>
            <a:r>
              <a:rPr lang="en-US" dirty="0"/>
              <a:t>ASK PATIENT TO TURN HEAD AGAINST YOUR RESISTANCE</a:t>
            </a:r>
          </a:p>
          <a:p>
            <a:r>
              <a:rPr lang="en-US" dirty="0"/>
              <a:t>ASSESSING FOR SYMMETRY ON BOTH SIDES AND EQUAL MOVEMENT</a:t>
            </a:r>
          </a:p>
        </p:txBody>
      </p:sp>
    </p:spTree>
    <p:extLst>
      <p:ext uri="{BB962C8B-B14F-4D97-AF65-F5344CB8AC3E}">
        <p14:creationId xmlns:p14="http://schemas.microsoft.com/office/powerpoint/2010/main" val="1289304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0ECACB1C-486F-D866-D1E0-91FB3AD2D650}"/>
              </a:ext>
            </a:extLst>
          </p:cNvPr>
          <p:cNvSpPr>
            <a:spLocks noGrp="1"/>
          </p:cNvSpPr>
          <p:nvPr>
            <p:ph type="title"/>
          </p:nvPr>
        </p:nvSpPr>
        <p:spPr>
          <a:xfrm>
            <a:off x="641074" y="1419900"/>
            <a:ext cx="2844002" cy="4018201"/>
          </a:xfrm>
        </p:spPr>
        <p:txBody>
          <a:bodyPr>
            <a:normAutofit/>
          </a:bodyPr>
          <a:lstStyle/>
          <a:p>
            <a:pPr algn="l"/>
            <a:r>
              <a:rPr lang="en-US" sz="3100"/>
              <a:t>CRANIAL NERVE xii (12)</a:t>
            </a:r>
            <a:br>
              <a:rPr lang="en-US" sz="3100"/>
            </a:br>
            <a:r>
              <a:rPr lang="en-US" sz="3100"/>
              <a:t>HYPOGLOSSAL</a:t>
            </a:r>
          </a:p>
        </p:txBody>
      </p:sp>
      <p:sp>
        <p:nvSpPr>
          <p:cNvPr id="3" name="Content Placeholder 2">
            <a:extLst>
              <a:ext uri="{FF2B5EF4-FFF2-40B4-BE49-F238E27FC236}">
                <a16:creationId xmlns:a16="http://schemas.microsoft.com/office/drawing/2014/main" id="{A1CF2811-8779-CF44-89A0-CAAA2B5A4589}"/>
              </a:ext>
            </a:extLst>
          </p:cNvPr>
          <p:cNvSpPr>
            <a:spLocks noGrp="1"/>
          </p:cNvSpPr>
          <p:nvPr>
            <p:ph sz="quarter" idx="13"/>
          </p:nvPr>
        </p:nvSpPr>
        <p:spPr>
          <a:xfrm>
            <a:off x="4701008" y="1193576"/>
            <a:ext cx="6576591" cy="4470850"/>
          </a:xfrm>
        </p:spPr>
        <p:txBody>
          <a:bodyPr anchor="ctr">
            <a:normAutofit/>
          </a:bodyPr>
          <a:lstStyle/>
          <a:p>
            <a:r>
              <a:rPr lang="en-US" dirty="0"/>
              <a:t>MNEMONIC : 12 STICK OUT THE TONGUE (MOTOR)</a:t>
            </a:r>
          </a:p>
          <a:p>
            <a:r>
              <a:rPr lang="en-US" dirty="0"/>
              <a:t>CONTROLS TONGUE MOVEMENT AND MAINTAINS MIDLINE POSITION</a:t>
            </a:r>
          </a:p>
          <a:p>
            <a:r>
              <a:rPr lang="en-US" dirty="0"/>
              <a:t>ANY DEFICITS IN CRANIAL NERVE 5, 7, 9, 10 OR 12 INDICATE THE PATIENT SHOULD BE ON ASPIRATION PRECAUTIONS, NOTHING BY MOUTH UNTIL A FORMAL EVALUATION IS DONE</a:t>
            </a:r>
          </a:p>
          <a:p>
            <a:pPr marL="0" indent="0">
              <a:buNone/>
            </a:pPr>
            <a:endParaRPr lang="en-US" dirty="0"/>
          </a:p>
          <a:p>
            <a:endParaRPr lang="en-US"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743833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651F7-9316-2CD9-A9B0-8EA518FF5AF5}"/>
              </a:ext>
            </a:extLst>
          </p:cNvPr>
          <p:cNvSpPr>
            <a:spLocks noGrp="1"/>
          </p:cNvSpPr>
          <p:nvPr>
            <p:ph type="title"/>
          </p:nvPr>
        </p:nvSpPr>
        <p:spPr>
          <a:xfrm>
            <a:off x="641074" y="1314450"/>
            <a:ext cx="2844002" cy="3680244"/>
          </a:xfrm>
        </p:spPr>
        <p:txBody>
          <a:bodyPr>
            <a:normAutofit/>
          </a:bodyPr>
          <a:lstStyle/>
          <a:p>
            <a:pPr algn="l"/>
            <a:r>
              <a:rPr lang="en-US" sz="3700"/>
              <a:t>CRANIAL NERVE</a:t>
            </a:r>
            <a:br>
              <a:rPr lang="en-US" sz="3700"/>
            </a:br>
            <a:r>
              <a:rPr lang="en-US" sz="3700"/>
              <a:t>ASSESSMENT </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69607C17-1AEA-C290-C672-1A16753E4600}"/>
              </a:ext>
            </a:extLst>
          </p:cNvPr>
          <p:cNvGraphicFramePr>
            <a:graphicFrameLocks noGrp="1"/>
          </p:cNvGraphicFramePr>
          <p:nvPr>
            <p:ph sz="quarter" idx="13"/>
            <p:extLst>
              <p:ext uri="{D42A27DB-BD31-4B8C-83A1-F6EECF244321}">
                <p14:modId xmlns:p14="http://schemas.microsoft.com/office/powerpoint/2010/main" val="1484010811"/>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679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1"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5" name="Rectangle 64">
            <a:extLst>
              <a:ext uri="{FF2B5EF4-FFF2-40B4-BE49-F238E27FC236}">
                <a16:creationId xmlns:a16="http://schemas.microsoft.com/office/drawing/2014/main" id="{D20EF05B-48CD-41DE-82FE-C25A5A300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12">
            <a:extLst>
              <a:ext uri="{FF2B5EF4-FFF2-40B4-BE49-F238E27FC236}">
                <a16:creationId xmlns:a16="http://schemas.microsoft.com/office/drawing/2014/main" id="{C9DFF8EB-B522-4773-B8CF-C10622C1F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1991" y="887150"/>
            <a:ext cx="410428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69" name="Picture 68">
            <a:extLst>
              <a:ext uri="{FF2B5EF4-FFF2-40B4-BE49-F238E27FC236}">
                <a16:creationId xmlns:a16="http://schemas.microsoft.com/office/drawing/2014/main" id="{6EA99E25-F57B-4182-929C-D5A100153A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Placeholder 5" descr="Science Lab">
            <a:extLst>
              <a:ext uri="{FF2B5EF4-FFF2-40B4-BE49-F238E27FC236}">
                <a16:creationId xmlns:a16="http://schemas.microsoft.com/office/drawing/2014/main" id="{2543122C-30CE-4CD2-B15E-CA20AE39CC4D}"/>
              </a:ext>
            </a:extLst>
          </p:cNvPr>
          <p:cNvPicPr>
            <a:picLocks noGrp="1" noChangeAspect="1"/>
          </p:cNvPicPr>
          <p:nvPr>
            <p:ph type="pic" idx="1"/>
          </p:nvPr>
        </p:nvPicPr>
        <p:blipFill rotWithShape="1">
          <a:blip r:embed="rId5" cstate="email">
            <a:extLst>
              <a:ext uri="{28A0092B-C50C-407E-A947-70E740481C1C}">
                <a14:useLocalDpi xmlns:a14="http://schemas.microsoft.com/office/drawing/2010/main"/>
              </a:ext>
            </a:extLst>
          </a:blip>
          <a:srcRect l="27890" r="-2" b="-2"/>
          <a:stretch/>
        </p:blipFill>
        <p:spPr>
          <a:xfrm>
            <a:off x="7756448" y="1349992"/>
            <a:ext cx="3155366" cy="4014710"/>
          </a:xfrm>
          <a:prstGeom prst="rect">
            <a:avLst/>
          </a:prstGeom>
        </p:spPr>
      </p:pic>
      <p:sp>
        <p:nvSpPr>
          <p:cNvPr id="2" name="Title 1">
            <a:extLst>
              <a:ext uri="{FF2B5EF4-FFF2-40B4-BE49-F238E27FC236}">
                <a16:creationId xmlns:a16="http://schemas.microsoft.com/office/drawing/2014/main" id="{12B77B0A-41A1-428C-897D-2AEE4B4A56BD}"/>
              </a:ext>
            </a:extLst>
          </p:cNvPr>
          <p:cNvSpPr>
            <a:spLocks noGrp="1"/>
          </p:cNvSpPr>
          <p:nvPr>
            <p:ph type="title"/>
          </p:nvPr>
        </p:nvSpPr>
        <p:spPr>
          <a:xfrm>
            <a:off x="913776" y="618517"/>
            <a:ext cx="5910272" cy="1596177"/>
          </a:xfrm>
        </p:spPr>
        <p:txBody>
          <a:bodyPr vert="horz" lIns="91440" tIns="45720" rIns="91440" bIns="45720" rtlCol="0" anchor="ctr">
            <a:normAutofit/>
          </a:bodyPr>
          <a:lstStyle/>
          <a:p>
            <a:r>
              <a:rPr lang="en-US" sz="3600"/>
              <a:t>References:</a:t>
            </a:r>
          </a:p>
        </p:txBody>
      </p:sp>
      <p:sp>
        <p:nvSpPr>
          <p:cNvPr id="4" name="Text Placeholder 3">
            <a:extLst>
              <a:ext uri="{FF2B5EF4-FFF2-40B4-BE49-F238E27FC236}">
                <a16:creationId xmlns:a16="http://schemas.microsoft.com/office/drawing/2014/main" id="{038BA689-20E2-4C6E-9788-5A871F3D197B}"/>
              </a:ext>
            </a:extLst>
          </p:cNvPr>
          <p:cNvSpPr>
            <a:spLocks noGrp="1"/>
          </p:cNvSpPr>
          <p:nvPr>
            <p:ph type="body" sz="half" idx="2"/>
          </p:nvPr>
        </p:nvSpPr>
        <p:spPr>
          <a:xfrm>
            <a:off x="913775" y="2367092"/>
            <a:ext cx="5910274" cy="3424107"/>
          </a:xfrm>
        </p:spPr>
        <p:txBody>
          <a:bodyPr vert="horz" lIns="91440" tIns="45720" rIns="91440" bIns="45720" rtlCol="0">
            <a:normAutofit/>
          </a:bodyPr>
          <a:lstStyle/>
          <a:p>
            <a:pPr indent="-228600" algn="l">
              <a:buFont typeface="Arial" panose="020B0604020202020204" pitchFamily="34" charset="0"/>
              <a:buChar char="•"/>
            </a:pPr>
            <a:r>
              <a:rPr lang="en-US" dirty="0" err="1"/>
              <a:t>Moreda</a:t>
            </a:r>
            <a:r>
              <a:rPr lang="en-US" dirty="0"/>
              <a:t>. M, hill M. (2023, march). </a:t>
            </a:r>
          </a:p>
          <a:p>
            <a:pPr indent="-228600" algn="l">
              <a:buFont typeface="Arial" panose="020B0604020202020204" pitchFamily="34" charset="0"/>
              <a:buChar char="•"/>
            </a:pPr>
            <a:r>
              <a:rPr lang="en-US" dirty="0"/>
              <a:t>Cranial nerves assessment: a practical approach.. MyAmericannurse.com. American nurse journal (volume 17, no. 3)</a:t>
            </a:r>
          </a:p>
          <a:p>
            <a:pPr indent="-228600" algn="l">
              <a:buFont typeface="Arial" panose="020B0604020202020204" pitchFamily="34" charset="0"/>
              <a:buChar char="•"/>
            </a:pPr>
            <a:r>
              <a:rPr lang="en-US" dirty="0" err="1"/>
              <a:t>Oer</a:t>
            </a:r>
            <a:r>
              <a:rPr lang="en-US"/>
              <a:t> fundamentals skills book  </a:t>
            </a:r>
          </a:p>
        </p:txBody>
      </p:sp>
    </p:spTree>
    <p:extLst>
      <p:ext uri="{BB962C8B-B14F-4D97-AF65-F5344CB8AC3E}">
        <p14:creationId xmlns:p14="http://schemas.microsoft.com/office/powerpoint/2010/main" val="298461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rain">
            <a:extLst>
              <a:ext uri="{FF2B5EF4-FFF2-40B4-BE49-F238E27FC236}">
                <a16:creationId xmlns:a16="http://schemas.microsoft.com/office/drawing/2014/main" id="{A8EF1D95-EC30-43E6-6587-30AA1ADA80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704" y="1524495"/>
            <a:ext cx="3840815" cy="3840815"/>
          </a:xfrm>
          <a:prstGeom prst="rect">
            <a:avLst/>
          </a:prstGeom>
        </p:spPr>
      </p:pic>
      <p:pic>
        <p:nvPicPr>
          <p:cNvPr id="12" name="Picture 11">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B968760-8EDC-326D-D112-9E9EA5BD71EA}"/>
              </a:ext>
            </a:extLst>
          </p:cNvPr>
          <p:cNvSpPr>
            <a:spLocks noGrp="1"/>
          </p:cNvSpPr>
          <p:nvPr>
            <p:ph sz="quarter" idx="13"/>
          </p:nvPr>
        </p:nvSpPr>
        <p:spPr>
          <a:xfrm>
            <a:off x="1054065" y="2367092"/>
            <a:ext cx="5855415" cy="3847444"/>
          </a:xfrm>
        </p:spPr>
        <p:txBody>
          <a:bodyPr>
            <a:normAutofit/>
          </a:bodyPr>
          <a:lstStyle/>
          <a:p>
            <a:r>
              <a:rPr lang="en-US"/>
              <a:t>Name the 12 pairs of cranial nerves</a:t>
            </a:r>
          </a:p>
          <a:p>
            <a:r>
              <a:rPr lang="en-US"/>
              <a:t>What is the function of each pair- sensory or motor or both </a:t>
            </a:r>
          </a:p>
          <a:p>
            <a:r>
              <a:rPr lang="en-US"/>
              <a:t>Can be performed even with patients with decreased level of consciousness</a:t>
            </a:r>
          </a:p>
          <a:p>
            <a:r>
              <a:rPr lang="en-US"/>
              <a:t>Mnemonics to help you remember</a:t>
            </a:r>
          </a:p>
          <a:p>
            <a:r>
              <a:rPr lang="en-US"/>
              <a:t>Systematic assessment will help you remember what is what!</a:t>
            </a:r>
            <a:endParaRPr lang="en-US" dirty="0"/>
          </a:p>
        </p:txBody>
      </p:sp>
      <p:sp>
        <p:nvSpPr>
          <p:cNvPr id="2" name="Title 1">
            <a:extLst>
              <a:ext uri="{FF2B5EF4-FFF2-40B4-BE49-F238E27FC236}">
                <a16:creationId xmlns:a16="http://schemas.microsoft.com/office/drawing/2014/main" id="{41E91E51-1646-A8CA-8E27-4383E8A3F048}"/>
              </a:ext>
            </a:extLst>
          </p:cNvPr>
          <p:cNvSpPr>
            <a:spLocks noGrp="1"/>
          </p:cNvSpPr>
          <p:nvPr>
            <p:ph type="title"/>
          </p:nvPr>
        </p:nvSpPr>
        <p:spPr>
          <a:xfrm>
            <a:off x="1054064" y="618517"/>
            <a:ext cx="5855416" cy="1596177"/>
          </a:xfrm>
        </p:spPr>
        <p:txBody>
          <a:bodyPr>
            <a:normAutofit/>
          </a:bodyPr>
          <a:lstStyle/>
          <a:p>
            <a:r>
              <a:rPr lang="en-US" dirty="0"/>
              <a:t>objectives</a:t>
            </a:r>
          </a:p>
        </p:txBody>
      </p:sp>
    </p:spTree>
    <p:extLst>
      <p:ext uri="{BB962C8B-B14F-4D97-AF65-F5344CB8AC3E}">
        <p14:creationId xmlns:p14="http://schemas.microsoft.com/office/powerpoint/2010/main" val="380861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cience Lab">
            <a:extLst>
              <a:ext uri="{FF2B5EF4-FFF2-40B4-BE49-F238E27FC236}">
                <a16:creationId xmlns:a16="http://schemas.microsoft.com/office/drawing/2014/main" id="{7E185DA8-778E-49D9-863D-7DB5660424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754" r="25902"/>
          <a:stretch/>
        </p:blipFill>
        <p:spPr>
          <a:xfrm>
            <a:off x="1028342" y="618517"/>
            <a:ext cx="6139725" cy="5629884"/>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8196408" y="640831"/>
            <a:ext cx="3352128" cy="1573863"/>
          </a:xfrm>
        </p:spPr>
        <p:txBody>
          <a:bodyPr>
            <a:normAutofit fontScale="90000"/>
          </a:bodyPr>
          <a:lstStyle/>
          <a:p>
            <a:pPr algn="l"/>
            <a:r>
              <a:rPr lang="en-US" dirty="0"/>
              <a:t>What do abnormal findings tell us?</a:t>
            </a:r>
          </a:p>
        </p:txBody>
      </p:sp>
      <p:graphicFrame>
        <p:nvGraphicFramePr>
          <p:cNvPr id="9" name="Content Placeholder 8" descr="Icons">
            <a:extLst>
              <a:ext uri="{FF2B5EF4-FFF2-40B4-BE49-F238E27FC236}">
                <a16:creationId xmlns:a16="http://schemas.microsoft.com/office/drawing/2014/main" id="{8FF6EDB8-0D3A-4193-BDFE-DD56CEA7DAB2}"/>
              </a:ext>
            </a:extLst>
          </p:cNvPr>
          <p:cNvGraphicFramePr>
            <a:graphicFrameLocks noGrp="1"/>
          </p:cNvGraphicFramePr>
          <p:nvPr>
            <p:ph idx="1"/>
            <p:extLst>
              <p:ext uri="{D42A27DB-BD31-4B8C-83A1-F6EECF244321}">
                <p14:modId xmlns:p14="http://schemas.microsoft.com/office/powerpoint/2010/main" val="2983706983"/>
              </p:ext>
            </p:extLst>
          </p:nvPr>
        </p:nvGraphicFramePr>
        <p:xfrm>
          <a:off x="8196408" y="2367092"/>
          <a:ext cx="3352128" cy="38813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2640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5F1253-FEFB-2A16-298D-4F0C84789FEC}"/>
              </a:ext>
            </a:extLst>
          </p:cNvPr>
          <p:cNvSpPr>
            <a:spLocks noGrp="1"/>
          </p:cNvSpPr>
          <p:nvPr>
            <p:ph type="title"/>
          </p:nvPr>
        </p:nvSpPr>
        <p:spPr>
          <a:xfrm>
            <a:off x="641074" y="1314450"/>
            <a:ext cx="2844002" cy="3680244"/>
          </a:xfrm>
        </p:spPr>
        <p:txBody>
          <a:bodyPr>
            <a:normAutofit/>
          </a:bodyPr>
          <a:lstStyle/>
          <a:p>
            <a:pPr algn="l"/>
            <a:r>
              <a:rPr lang="en-US" sz="2400"/>
              <a:t>CAN A PATIENT WITH A DECREASED LEVEL OF CONSCIOUNESS OR COGNITIVE LEVEL STILL BE ASSESSED FOR CRAINAL NERVE FUNCTION?</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3B1A04C2-DAA2-8A9E-3A5E-2E3136EB2C67}"/>
              </a:ext>
            </a:extLst>
          </p:cNvPr>
          <p:cNvGraphicFramePr>
            <a:graphicFrameLocks noGrp="1"/>
          </p:cNvGraphicFramePr>
          <p:nvPr>
            <p:ph sz="quarter" idx="13"/>
            <p:extLst>
              <p:ext uri="{D42A27DB-BD31-4B8C-83A1-F6EECF244321}">
                <p14:modId xmlns:p14="http://schemas.microsoft.com/office/powerpoint/2010/main" val="932138034"/>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2882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1" name="Rectangle 40">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Content Placeholder 5" descr="Fo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7924494" y="834438"/>
            <a:ext cx="3067234" cy="5220929"/>
          </a:xfrm>
          <a:prstGeom prst="rect">
            <a:avLst/>
          </a:prstGeom>
        </p:spPr>
      </p:pic>
      <p:sp>
        <p:nvSpPr>
          <p:cNvPr id="2" name="Title 1">
            <a:extLst>
              <a:ext uri="{FF2B5EF4-FFF2-40B4-BE49-F238E27FC236}">
                <a16:creationId xmlns:a16="http://schemas.microsoft.com/office/drawing/2014/main" id="{558B2B72-EB44-4428-96AA-8636E4A4ADFD}"/>
              </a:ext>
            </a:extLst>
          </p:cNvPr>
          <p:cNvSpPr>
            <a:spLocks noGrp="1"/>
          </p:cNvSpPr>
          <p:nvPr>
            <p:ph type="title"/>
          </p:nvPr>
        </p:nvSpPr>
        <p:spPr>
          <a:xfrm>
            <a:off x="1054064" y="618517"/>
            <a:ext cx="5855416" cy="1596177"/>
          </a:xfrm>
        </p:spPr>
        <p:txBody>
          <a:bodyPr vert="horz" lIns="91440" tIns="45720" rIns="91440" bIns="45720" rtlCol="0" anchor="ctr">
            <a:normAutofit/>
          </a:bodyPr>
          <a:lstStyle/>
          <a:p>
            <a:r>
              <a:rPr lang="en-US"/>
              <a:t>Location of nerves</a:t>
            </a:r>
          </a:p>
        </p:txBody>
      </p:sp>
      <p:graphicFrame>
        <p:nvGraphicFramePr>
          <p:cNvPr id="12" name="Content Placeholder 8" descr="SmartArt">
            <a:extLst>
              <a:ext uri="{FF2B5EF4-FFF2-40B4-BE49-F238E27FC236}">
                <a16:creationId xmlns:a16="http://schemas.microsoft.com/office/drawing/2014/main" id="{392A9BA3-CD8D-4E63-8279-5904B3797DA7}"/>
              </a:ext>
            </a:extLst>
          </p:cNvPr>
          <p:cNvGraphicFramePr>
            <a:graphicFrameLocks noGrp="1"/>
          </p:cNvGraphicFramePr>
          <p:nvPr>
            <p:ph sz="quarter" idx="14"/>
            <p:extLst>
              <p:ext uri="{D42A27DB-BD31-4B8C-83A1-F6EECF244321}">
                <p14:modId xmlns:p14="http://schemas.microsoft.com/office/powerpoint/2010/main" val="691432340"/>
              </p:ext>
            </p:extLst>
          </p:nvPr>
        </p:nvGraphicFramePr>
        <p:xfrm>
          <a:off x="1054065" y="2367092"/>
          <a:ext cx="5855415" cy="38474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6903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FC741EFA-CBDC-9E64-18C7-EC9CF9AD5628}"/>
              </a:ext>
            </a:extLst>
          </p:cNvPr>
          <p:cNvSpPr>
            <a:spLocks noGrp="1"/>
          </p:cNvSpPr>
          <p:nvPr>
            <p:ph type="title"/>
          </p:nvPr>
        </p:nvSpPr>
        <p:spPr>
          <a:xfrm>
            <a:off x="641074" y="1419900"/>
            <a:ext cx="2844002" cy="4018201"/>
          </a:xfrm>
        </p:spPr>
        <p:txBody>
          <a:bodyPr>
            <a:normAutofit/>
          </a:bodyPr>
          <a:lstStyle/>
          <a:p>
            <a:pPr algn="l"/>
            <a:r>
              <a:rPr lang="en-US" sz="4100"/>
              <a:t>Cranial nerve I (1)</a:t>
            </a:r>
            <a:br>
              <a:rPr lang="en-US" sz="4100"/>
            </a:br>
            <a:r>
              <a:rPr lang="en-US" sz="4100"/>
              <a:t>olfactory</a:t>
            </a:r>
          </a:p>
        </p:txBody>
      </p:sp>
      <p:sp>
        <p:nvSpPr>
          <p:cNvPr id="3" name="Content Placeholder 2">
            <a:extLst>
              <a:ext uri="{FF2B5EF4-FFF2-40B4-BE49-F238E27FC236}">
                <a16:creationId xmlns:a16="http://schemas.microsoft.com/office/drawing/2014/main" id="{B855C7A0-CD65-97B2-19A9-C2875815FA5B}"/>
              </a:ext>
            </a:extLst>
          </p:cNvPr>
          <p:cNvSpPr>
            <a:spLocks noGrp="1"/>
          </p:cNvSpPr>
          <p:nvPr>
            <p:ph sz="quarter" idx="13"/>
          </p:nvPr>
        </p:nvSpPr>
        <p:spPr>
          <a:xfrm>
            <a:off x="4701008" y="1193576"/>
            <a:ext cx="6576591" cy="4470850"/>
          </a:xfrm>
        </p:spPr>
        <p:txBody>
          <a:bodyPr anchor="ctr">
            <a:normAutofit/>
          </a:bodyPr>
          <a:lstStyle/>
          <a:p>
            <a:pPr>
              <a:lnSpc>
                <a:spcPct val="110000"/>
              </a:lnSpc>
            </a:pPr>
            <a:r>
              <a:rPr lang="en-US" dirty="0"/>
              <a:t>Mnemonic : we have 1 nose</a:t>
            </a:r>
            <a:endParaRPr lang="en-US"/>
          </a:p>
          <a:p>
            <a:pPr>
              <a:lnSpc>
                <a:spcPct val="110000"/>
              </a:lnSpc>
            </a:pPr>
            <a:r>
              <a:rPr lang="en-US" dirty="0"/>
              <a:t>Detects odor and transmits smell (sensory function)</a:t>
            </a:r>
            <a:endParaRPr lang="en-US"/>
          </a:p>
          <a:p>
            <a:pPr>
              <a:lnSpc>
                <a:spcPct val="110000"/>
              </a:lnSpc>
            </a:pPr>
            <a:r>
              <a:rPr lang="en-US" dirty="0"/>
              <a:t>We ask patient to close their eyes and put a scent under each nares and see if the patient detects what the odor is</a:t>
            </a:r>
            <a:endParaRPr lang="en-US"/>
          </a:p>
          <a:p>
            <a:pPr>
              <a:lnSpc>
                <a:spcPct val="110000"/>
              </a:lnSpc>
            </a:pPr>
            <a:r>
              <a:rPr lang="en-US" dirty="0"/>
              <a:t>What does impairment of this nerve mean?</a:t>
            </a:r>
            <a:endParaRPr lang="en-US"/>
          </a:p>
          <a:p>
            <a:pPr>
              <a:lnSpc>
                <a:spcPct val="110000"/>
              </a:lnSpc>
            </a:pPr>
            <a:r>
              <a:rPr lang="en-US" dirty="0"/>
              <a:t>Non neurological causes include aging, smoking and nasal congestion</a:t>
            </a:r>
            <a:endParaRPr lang="en-US"/>
          </a:p>
          <a:p>
            <a:pPr>
              <a:lnSpc>
                <a:spcPct val="110000"/>
              </a:lnSpc>
            </a:pPr>
            <a:r>
              <a:rPr lang="en-US" dirty="0"/>
              <a:t>Neurological causes could be trauma to the head, Alzheimer’s disease, or Parkinson's disease</a:t>
            </a:r>
            <a:endParaRPr lang="en-US"/>
          </a:p>
          <a:p>
            <a:pPr>
              <a:lnSpc>
                <a:spcPct val="110000"/>
              </a:lnSpc>
            </a:pPr>
            <a:endParaRPr lang="en-US"/>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5536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7B579B81-37E8-6900-AA1C-A50E360E29F8}"/>
              </a:ext>
            </a:extLst>
          </p:cNvPr>
          <p:cNvSpPr>
            <a:spLocks noGrp="1"/>
          </p:cNvSpPr>
          <p:nvPr>
            <p:ph type="title"/>
          </p:nvPr>
        </p:nvSpPr>
        <p:spPr>
          <a:xfrm>
            <a:off x="641074" y="1419900"/>
            <a:ext cx="2844002" cy="4018201"/>
          </a:xfrm>
        </p:spPr>
        <p:txBody>
          <a:bodyPr>
            <a:normAutofit/>
          </a:bodyPr>
          <a:lstStyle/>
          <a:p>
            <a:pPr algn="l"/>
            <a:r>
              <a:rPr lang="en-US" sz="4400"/>
              <a:t>Cranial nerve II (2) </a:t>
            </a:r>
            <a:br>
              <a:rPr lang="en-US" sz="4400"/>
            </a:br>
            <a:r>
              <a:rPr lang="en-US" sz="4400"/>
              <a:t>Optic</a:t>
            </a:r>
          </a:p>
        </p:txBody>
      </p:sp>
      <p:sp>
        <p:nvSpPr>
          <p:cNvPr id="3" name="Content Placeholder 2">
            <a:extLst>
              <a:ext uri="{FF2B5EF4-FFF2-40B4-BE49-F238E27FC236}">
                <a16:creationId xmlns:a16="http://schemas.microsoft.com/office/drawing/2014/main" id="{CB98A461-9311-3304-B888-DF4D7A147935}"/>
              </a:ext>
            </a:extLst>
          </p:cNvPr>
          <p:cNvSpPr>
            <a:spLocks noGrp="1"/>
          </p:cNvSpPr>
          <p:nvPr>
            <p:ph sz="quarter" idx="13"/>
          </p:nvPr>
        </p:nvSpPr>
        <p:spPr>
          <a:xfrm>
            <a:off x="4701008" y="1193576"/>
            <a:ext cx="6576591" cy="4470850"/>
          </a:xfrm>
        </p:spPr>
        <p:txBody>
          <a:bodyPr anchor="ctr">
            <a:normAutofit/>
          </a:bodyPr>
          <a:lstStyle/>
          <a:p>
            <a:pPr>
              <a:lnSpc>
                <a:spcPct val="110000"/>
              </a:lnSpc>
            </a:pPr>
            <a:r>
              <a:rPr lang="en-US" sz="1700"/>
              <a:t>Mnemonic: 2 eyes</a:t>
            </a:r>
          </a:p>
          <a:p>
            <a:pPr>
              <a:lnSpc>
                <a:spcPct val="110000"/>
              </a:lnSpc>
            </a:pPr>
            <a:r>
              <a:rPr lang="en-US" sz="1700"/>
              <a:t>Vision (sensory)</a:t>
            </a:r>
          </a:p>
          <a:p>
            <a:pPr>
              <a:lnSpc>
                <a:spcPct val="110000"/>
              </a:lnSpc>
            </a:pPr>
            <a:r>
              <a:rPr lang="en-US" sz="1700"/>
              <a:t>Test by using Snellen chart of read printed material or count the fingers you are holding up</a:t>
            </a:r>
          </a:p>
          <a:p>
            <a:pPr>
              <a:lnSpc>
                <a:spcPct val="110000"/>
              </a:lnSpc>
            </a:pPr>
            <a:r>
              <a:rPr lang="en-US" sz="1700"/>
              <a:t>Tell them to cover one eye and wiggle fingers to determine if the patient can see the 6 cardinal fields of gaze, hemianopia is the term used for a patient that has a visual field cut</a:t>
            </a:r>
          </a:p>
          <a:p>
            <a:pPr>
              <a:lnSpc>
                <a:spcPct val="110000"/>
              </a:lnSpc>
            </a:pPr>
            <a:r>
              <a:rPr lang="en-US" sz="1700"/>
              <a:t>May put the patient at risk for injury as they cannot see in peripheral vision well</a:t>
            </a:r>
          </a:p>
          <a:p>
            <a:pPr>
              <a:lnSpc>
                <a:spcPct val="110000"/>
              </a:lnSpc>
            </a:pPr>
            <a:r>
              <a:rPr lang="en-US" sz="1700"/>
              <a:t>Interventions could include environmental modifications or having patient turning head to acclimate the field deficit when they are eating or walking for instance.</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65712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A7A47856-B0D3-92EB-E115-95A30AECEFCA}"/>
              </a:ext>
            </a:extLst>
          </p:cNvPr>
          <p:cNvSpPr>
            <a:spLocks noGrp="1"/>
          </p:cNvSpPr>
          <p:nvPr>
            <p:ph type="title"/>
          </p:nvPr>
        </p:nvSpPr>
        <p:spPr>
          <a:xfrm>
            <a:off x="641074" y="1419900"/>
            <a:ext cx="2844002" cy="4018201"/>
          </a:xfrm>
        </p:spPr>
        <p:txBody>
          <a:bodyPr>
            <a:normAutofit/>
          </a:bodyPr>
          <a:lstStyle/>
          <a:p>
            <a:pPr algn="l"/>
            <a:r>
              <a:rPr lang="en-US" sz="3100"/>
              <a:t>Cranial nerve III (3)</a:t>
            </a:r>
            <a:br>
              <a:rPr lang="en-US" sz="3100"/>
            </a:br>
            <a:r>
              <a:rPr lang="en-US" sz="3100"/>
              <a:t>oculomotor</a:t>
            </a:r>
          </a:p>
        </p:txBody>
      </p:sp>
      <p:sp>
        <p:nvSpPr>
          <p:cNvPr id="3" name="Content Placeholder 2">
            <a:extLst>
              <a:ext uri="{FF2B5EF4-FFF2-40B4-BE49-F238E27FC236}">
                <a16:creationId xmlns:a16="http://schemas.microsoft.com/office/drawing/2014/main" id="{EC52F0A2-D21F-E945-80D4-3AB3C973BA28}"/>
              </a:ext>
            </a:extLst>
          </p:cNvPr>
          <p:cNvSpPr>
            <a:spLocks noGrp="1"/>
          </p:cNvSpPr>
          <p:nvPr>
            <p:ph sz="quarter" idx="13"/>
          </p:nvPr>
        </p:nvSpPr>
        <p:spPr>
          <a:xfrm>
            <a:off x="4701008" y="1193576"/>
            <a:ext cx="6576591" cy="4470850"/>
          </a:xfrm>
        </p:spPr>
        <p:txBody>
          <a:bodyPr anchor="ctr">
            <a:normAutofit/>
          </a:bodyPr>
          <a:lstStyle/>
          <a:p>
            <a:pPr>
              <a:lnSpc>
                <a:spcPct val="110000"/>
              </a:lnSpc>
            </a:pPr>
            <a:r>
              <a:rPr lang="en-US" sz="1700"/>
              <a:t>3, 4 ,and 6 makes eyes do tricks (motor)</a:t>
            </a:r>
          </a:p>
          <a:p>
            <a:pPr>
              <a:lnSpc>
                <a:spcPct val="110000"/>
              </a:lnSpc>
            </a:pPr>
            <a:r>
              <a:rPr lang="en-US" sz="1700"/>
              <a:t>Function is eyelid elevation, pupillary light reflex or constriction to light and extra- </a:t>
            </a:r>
            <a:r>
              <a:rPr lang="en-US" sz="1700" err="1"/>
              <a:t>oculmomotor</a:t>
            </a:r>
            <a:r>
              <a:rPr lang="en-US" sz="1700"/>
              <a:t> movement (</a:t>
            </a:r>
            <a:r>
              <a:rPr lang="en-US" sz="1700" err="1"/>
              <a:t>eom</a:t>
            </a:r>
            <a:r>
              <a:rPr lang="en-US" sz="1700"/>
              <a:t>).</a:t>
            </a:r>
          </a:p>
          <a:p>
            <a:pPr>
              <a:lnSpc>
                <a:spcPct val="110000"/>
              </a:lnSpc>
            </a:pPr>
            <a:r>
              <a:rPr lang="en-US" sz="1700"/>
              <a:t>Ptosis is the term used for a drooping eyelid and indicates damage to this nerve</a:t>
            </a:r>
          </a:p>
          <a:p>
            <a:pPr>
              <a:lnSpc>
                <a:spcPct val="110000"/>
              </a:lnSpc>
            </a:pPr>
            <a:r>
              <a:rPr lang="en-US" sz="1700"/>
              <a:t>This can be one or both sides caused by underlying nerve compression or trauma or a disease process</a:t>
            </a:r>
          </a:p>
          <a:p>
            <a:pPr>
              <a:lnSpc>
                <a:spcPct val="110000"/>
              </a:lnSpc>
            </a:pPr>
            <a:r>
              <a:rPr lang="en-US" sz="1700"/>
              <a:t>Record pupillary response bilaterally (size in mm, shape and response to light ..brisk or sluggish)</a:t>
            </a:r>
          </a:p>
          <a:p>
            <a:pPr>
              <a:lnSpc>
                <a:spcPct val="110000"/>
              </a:lnSpc>
            </a:pPr>
            <a:r>
              <a:rPr lang="en-US" sz="1700"/>
              <a:t>Extraocular movements is in conjunction with nerves 4 and 5 : follow my finger</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874168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92550D3F-EA9F-0F1E-2A5A-693524B31584}"/>
              </a:ext>
            </a:extLst>
          </p:cNvPr>
          <p:cNvSpPr>
            <a:spLocks noGrp="1"/>
          </p:cNvSpPr>
          <p:nvPr>
            <p:ph type="title"/>
          </p:nvPr>
        </p:nvSpPr>
        <p:spPr>
          <a:xfrm>
            <a:off x="641074" y="1419900"/>
            <a:ext cx="2844002" cy="4018201"/>
          </a:xfrm>
        </p:spPr>
        <p:txBody>
          <a:bodyPr>
            <a:normAutofit/>
          </a:bodyPr>
          <a:lstStyle/>
          <a:p>
            <a:pPr algn="l"/>
            <a:r>
              <a:rPr lang="en-US" sz="4100"/>
              <a:t>Cranial nerve IV (4)</a:t>
            </a:r>
            <a:br>
              <a:rPr lang="en-US" sz="4100"/>
            </a:br>
            <a:r>
              <a:rPr lang="en-US" sz="4100"/>
              <a:t>trochlear</a:t>
            </a:r>
          </a:p>
        </p:txBody>
      </p:sp>
      <p:sp>
        <p:nvSpPr>
          <p:cNvPr id="3" name="Content Placeholder 2">
            <a:extLst>
              <a:ext uri="{FF2B5EF4-FFF2-40B4-BE49-F238E27FC236}">
                <a16:creationId xmlns:a16="http://schemas.microsoft.com/office/drawing/2014/main" id="{EAE8D517-6E40-2D73-2604-A101453CE10B}"/>
              </a:ext>
            </a:extLst>
          </p:cNvPr>
          <p:cNvSpPr>
            <a:spLocks noGrp="1"/>
          </p:cNvSpPr>
          <p:nvPr>
            <p:ph sz="quarter" idx="13"/>
          </p:nvPr>
        </p:nvSpPr>
        <p:spPr>
          <a:xfrm>
            <a:off x="4701008" y="1193576"/>
            <a:ext cx="6576591" cy="4470850"/>
          </a:xfrm>
        </p:spPr>
        <p:txBody>
          <a:bodyPr anchor="ctr">
            <a:normAutofit/>
          </a:bodyPr>
          <a:lstStyle/>
          <a:p>
            <a:r>
              <a:rPr lang="en-US" dirty="0"/>
              <a:t>3, 4 and 6 makes eyes do tricks (motor)</a:t>
            </a:r>
          </a:p>
          <a:p>
            <a:r>
              <a:rPr lang="en-US" dirty="0"/>
              <a:t>This nerve moves the eyes inward and down</a:t>
            </a:r>
          </a:p>
          <a:p>
            <a:r>
              <a:rPr lang="en-US" dirty="0"/>
              <a:t>Impairment could be classified as double vision (diplopia) or involuntary eye movement (nystagmus)</a:t>
            </a:r>
          </a:p>
          <a:p>
            <a:r>
              <a:rPr lang="en-US" dirty="0"/>
              <a:t>Symptoms include headaches, impaired mobility and nausea</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77756581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9C9275B-1E7E-409A-9467-302622C468D2}">
  <ds:schemaRefs>
    <ds:schemaRef ds:uri="http://schemas.microsoft.com/sharepoint/v3/contenttype/forms"/>
  </ds:schemaRefs>
</ds:datastoreItem>
</file>

<file path=customXml/itemProps2.xml><?xml version="1.0" encoding="utf-8"?>
<ds:datastoreItem xmlns:ds="http://schemas.openxmlformats.org/officeDocument/2006/customXml" ds:itemID="{38E52988-C458-4121-9BF8-864CDB291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BA7D41-7EBD-45D7-AFB8-22EF4BFA6BA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{A0DE7F90-F122-421E-AAB6-240754A19805}tf33443810_win32</Template>
  <TotalTime>77</TotalTime>
  <Words>1258</Words>
  <Application>Microsoft Office PowerPoint</Application>
  <PresentationFormat>Widescreen</PresentationFormat>
  <Paragraphs>114</Paragraphs>
  <Slides>18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Tw Cen MT</vt:lpstr>
      <vt:lpstr>Droplet</vt:lpstr>
      <vt:lpstr>Cranial nerve assessment</vt:lpstr>
      <vt:lpstr>objectives</vt:lpstr>
      <vt:lpstr>What do abnormal findings tell us?</vt:lpstr>
      <vt:lpstr>CAN A PATIENT WITH A DECREASED LEVEL OF CONSCIOUNESS OR COGNITIVE LEVEL STILL BE ASSESSED FOR CRAINAL NERVE FUNCTION?</vt:lpstr>
      <vt:lpstr>Location of nerves</vt:lpstr>
      <vt:lpstr>Cranial nerve I (1) olfactory</vt:lpstr>
      <vt:lpstr>Cranial nerve II (2)  Optic</vt:lpstr>
      <vt:lpstr>Cranial nerve III (3) oculomotor</vt:lpstr>
      <vt:lpstr>Cranial nerve IV (4) trochlear</vt:lpstr>
      <vt:lpstr>Cranial nerve V (5) trigeminal</vt:lpstr>
      <vt:lpstr>Cranial nerve IV (6) abducens</vt:lpstr>
      <vt:lpstr>Cranial nerve VII (7) facial</vt:lpstr>
      <vt:lpstr>Cranial nerve VIII (8) acoustic or vestibulocochlear</vt:lpstr>
      <vt:lpstr>Cranial nerve IX (9) glossopharyngeal  and cranial nerve x (10)  vagus </vt:lpstr>
      <vt:lpstr>CRANIAL NERVE xi (11) SPINAL ACCESSORY</vt:lpstr>
      <vt:lpstr>CRANIAL NERVE xii (12) HYPOGLOSSAL</vt:lpstr>
      <vt:lpstr>CRANIAL NERVE ASSESSMENT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Cranial nerve assessment</dc:title>
  <dc:creator>Paugel, Laurie</dc:creator>
  <cp:lastModifiedBy>Paugel, Laurie</cp:lastModifiedBy>
  <cp:revision>1</cp:revision>
  <dcterms:created xsi:type="dcterms:W3CDTF">2023-03-01T23:56:45Z</dcterms:created>
  <dcterms:modified xsi:type="dcterms:W3CDTF">2023-03-02T01:13:54Z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